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D12_DEA326A2.xml" ContentType="application/vnd.ms-powerpoint.comment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comments/modernComment_D0F_70431AC4.xml" ContentType="application/vnd.ms-powerpoint.comments+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comments/modernComment_D14_7BA1E624.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comments/modernComment_D10_42ECEFFC.xml" ContentType="application/vnd.ms-powerpoint.comment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Lst>
  <p:notesMasterIdLst>
    <p:notesMasterId r:id="rId22"/>
  </p:notesMasterIdLst>
  <p:sldIdLst>
    <p:sldId id="3324" r:id="rId6"/>
    <p:sldId id="335" r:id="rId7"/>
    <p:sldId id="3281" r:id="rId8"/>
    <p:sldId id="3228" r:id="rId9"/>
    <p:sldId id="3330" r:id="rId10"/>
    <p:sldId id="3341" r:id="rId11"/>
    <p:sldId id="3346" r:id="rId12"/>
    <p:sldId id="3343" r:id="rId13"/>
    <p:sldId id="3348" r:id="rId14"/>
    <p:sldId id="364" r:id="rId15"/>
    <p:sldId id="496" r:id="rId16"/>
    <p:sldId id="3344" r:id="rId17"/>
    <p:sldId id="3333" r:id="rId18"/>
    <p:sldId id="3347" r:id="rId19"/>
    <p:sldId id="408" r:id="rId20"/>
    <p:sldId id="332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870A9706-06A8-4C1E-A80A-3E5592A34D35}">
          <p14:sldIdLst>
            <p14:sldId id="3324"/>
            <p14:sldId id="335"/>
            <p14:sldId id="3281"/>
            <p14:sldId id="3228"/>
            <p14:sldId id="3330"/>
            <p14:sldId id="3341"/>
            <p14:sldId id="3346"/>
            <p14:sldId id="3343"/>
            <p14:sldId id="3348"/>
            <p14:sldId id="364"/>
            <p14:sldId id="496"/>
            <p14:sldId id="3344"/>
          </p14:sldIdLst>
        </p14:section>
        <p14:section name="Graveyard" id="{60B43C02-8F78-43CA-A173-91F86546917D}">
          <p14:sldIdLst>
            <p14:sldId id="3333"/>
            <p14:sldId id="3347"/>
            <p14:sldId id="408"/>
            <p14:sldId id="332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EF9B11-6983-D7A8-30BD-FD8FF1B2C0F3}" name="Brahmbhatt, Jahnavi" initials="BJ" userId="S::jabrahmbhatt@deloitte.com::fc924eda-140e-4c36-a062-b48ecaca2f2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318EF-7ECE-472E-AA9E-EAFF15B5405F}" v="265" dt="2023-07-28T16:48:42.254"/>
    <p1510:client id="{2B97A137-76B5-A087-FEB5-3AC233FE3369}" v="346" dt="2023-08-03T20:00:40.048"/>
    <p1510:client id="{531AB1BD-2BAD-47F5-8E65-65D16F05EF19}" v="83" dt="2023-07-28T18:38:58.526"/>
    <p1510:client id="{6243037F-7FBE-4EF1-8BFC-4FECDA7CCB8A}" v="1024" dt="2023-07-28T17:32:54.330"/>
    <p1510:client id="{6C1DAABC-B612-8A97-269E-9F7AE26D1006}" v="910" dt="2023-07-28T18:05:16.066"/>
    <p1510:client id="{718F9E70-B99F-41AC-8356-D397873D8B7B}" v="240" dt="2023-07-28T18:01:14.588"/>
    <p1510:client id="{7F3DC164-FDB1-4DD3-A071-65D91597F178}" v="615" dt="2023-07-28T16:58:58.817"/>
    <p1510:client id="{A0174DA3-7321-6940-AA70-CCD92BA3BA69}" v="280" dt="2023-07-28T17:57:38.016"/>
    <p1510:client id="{AC8CC65C-507C-440E-85AC-E23D48FE2DE0}" v="175" dt="2023-07-28T18:28:43.022"/>
    <p1510:client id="{B3725966-05D7-43A4-8812-486FBDC70120}" v="18" dt="2023-07-28T18:33:53.636"/>
    <p1510:client id="{B7CF1C19-2C88-4AF5-99CC-0741069FBBB9}" v="22" dt="2023-07-28T16:51:45.267"/>
    <p1510:client id="{CA4DE09F-FA48-4912-8600-303E6A1AB1D8}" v="715" dt="2023-07-28T17:44:56.130"/>
    <p1510:client id="{CDA0207D-CCD2-3010-7338-B2EEC5598803}" v="196" dt="2023-07-28T18:30:44.620"/>
    <p1510:client id="{D8E2BFAB-3879-4F33-9600-6D79AB04E42D}" v="5754" dt="2023-08-04T00:50:11.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00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5/10/relationships/revisionInfo" Target="revisionInfo.xml"/></Relationships>
</file>

<file path=ppt/comments/modernComment_D0F_70431AC4.xml><?xml version="1.0" encoding="utf-8"?>
<p188:cmLst xmlns:a="http://schemas.openxmlformats.org/drawingml/2006/main" xmlns:r="http://schemas.openxmlformats.org/officeDocument/2006/relationships" xmlns:p188="http://schemas.microsoft.com/office/powerpoint/2018/8/main">
  <p188:cm id="{E1640BAD-A651-4A88-9156-C7718F88A999}" authorId="{DAEF9B11-6983-D7A8-30BD-FD8FF1B2C0F3}" created="2023-07-28T18:27:55.905">
    <pc:sldMkLst xmlns:pc="http://schemas.microsoft.com/office/powerpoint/2013/main/command">
      <pc:docMk/>
      <pc:sldMk cId="1883445956" sldId="3343"/>
    </pc:sldMkLst>
    <p188:txBody>
      <a:bodyPr/>
      <a:lstStyle/>
      <a:p>
        <a:r>
          <a:rPr lang="en-US"/>
          <a:t>Baseline VS NN and why. Have comparison of classification of sentiment. Comparison helps. Add recommendation and why</a:t>
        </a:r>
      </a:p>
    </p188:txBody>
  </p188:cm>
</p188:cmLst>
</file>

<file path=ppt/comments/modernComment_D10_42ECEFFC.xml><?xml version="1.0" encoding="utf-8"?>
<p188:cmLst xmlns:a="http://schemas.openxmlformats.org/drawingml/2006/main" xmlns:r="http://schemas.openxmlformats.org/officeDocument/2006/relationships" xmlns:p188="http://schemas.microsoft.com/office/powerpoint/2018/8/main">
  <p188:cm id="{FA081D5A-5B7A-4686-A836-EB0CB9A26F9A}" authorId="{DAEF9B11-6983-D7A8-30BD-FD8FF1B2C0F3}" created="2023-07-28T18:24:20.344">
    <pc:sldMkLst xmlns:pc="http://schemas.microsoft.com/office/powerpoint/2013/main/command">
      <pc:docMk/>
      <pc:sldMk cId="1122824188" sldId="3344"/>
    </pc:sldMkLst>
    <p188:txBody>
      <a:bodyPr/>
      <a:lstStyle/>
      <a:p>
        <a:r>
          <a:rPr lang="en-US"/>
          <a:t>Add visual outputs to show results graphically, how those results would help the customer. Focus on selling points, not too technical.</a:t>
        </a:r>
      </a:p>
    </p188:txBody>
  </p188:cm>
</p188:cmLst>
</file>

<file path=ppt/comments/modernComment_D12_DEA326A2.xml><?xml version="1.0" encoding="utf-8"?>
<p188:cmLst xmlns:a="http://schemas.openxmlformats.org/drawingml/2006/main" xmlns:r="http://schemas.openxmlformats.org/officeDocument/2006/relationships" xmlns:p188="http://schemas.microsoft.com/office/powerpoint/2018/8/main">
  <p188:cm id="{48EBAC3C-3D4E-407E-9B66-F3AB7A21A071}" authorId="{DAEF9B11-6983-D7A8-30BD-FD8FF1B2C0F3}" created="2023-07-28T18:21:42.927">
    <pc:sldMkLst xmlns:pc="http://schemas.microsoft.com/office/powerpoint/2013/main/command">
      <pc:docMk/>
      <pc:sldMk cId="3735234210" sldId="3346"/>
    </pc:sldMkLst>
    <p188:txBody>
      <a:bodyPr/>
      <a:lstStyle/>
      <a:p>
        <a:r>
          <a:rPr lang="en-US"/>
          <a:t>Explain Acronyms </a:t>
        </a:r>
      </a:p>
    </p188:txBody>
  </p188:cm>
</p188:cmLst>
</file>

<file path=ppt/comments/modernComment_D14_7BA1E624.xml><?xml version="1.0" encoding="utf-8"?>
<p188:cmLst xmlns:a="http://schemas.openxmlformats.org/drawingml/2006/main" xmlns:r="http://schemas.openxmlformats.org/officeDocument/2006/relationships" xmlns:p188="http://schemas.microsoft.com/office/powerpoint/2018/8/main">
  <p188:cm id="{7459DBA4-D3C0-4C04-B514-2C4A45EE41E3}" authorId="{DAEF9B11-6983-D7A8-30BD-FD8FF1B2C0F3}" created="2023-07-28T18:27:55.905">
    <pc:sldMkLst xmlns:pc="http://schemas.microsoft.com/office/powerpoint/2013/main/command">
      <pc:docMk/>
      <pc:sldMk cId="1883445956" sldId="3343"/>
    </pc:sldMkLst>
    <p188:txBody>
      <a:bodyPr/>
      <a:lstStyle/>
      <a:p>
        <a:r>
          <a:rPr lang="en-US"/>
          <a:t>Baseline VS NN and why. Have comparison of classification of sentiment. Comparison helps. Add recommendation and why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692C6-7F2B-45E2-9C4F-3FB6E1FF7F59}" type="datetimeFigureOut">
              <a:rPr lang="en-US" smtClean="0"/>
              <a:t>8/3/2023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4D6B70-7964-4009-9A9A-3BEE4F8CCC10}" type="slidenum">
              <a:rPr lang="en-US" smtClean="0"/>
              <a:t>‹#›</a:t>
            </a:fld>
            <a:endParaRPr lang="en-US"/>
          </a:p>
        </p:txBody>
      </p:sp>
    </p:spTree>
    <p:extLst>
      <p:ext uri="{BB962C8B-B14F-4D97-AF65-F5344CB8AC3E}">
        <p14:creationId xmlns:p14="http://schemas.microsoft.com/office/powerpoint/2010/main" val="2823740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1829443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Tags: text, crowdsourcing, list, numbers</a:t>
            </a:r>
            <a:endParaRPr lang="en-US"/>
          </a:p>
        </p:txBody>
      </p:sp>
      <p:sp>
        <p:nvSpPr>
          <p:cNvPr id="4" name="Slide Number Placeholder 3"/>
          <p:cNvSpPr>
            <a:spLocks noGrp="1"/>
          </p:cNvSpPr>
          <p:nvPr>
            <p:ph type="sldNum" sz="quarter" idx="10"/>
          </p:nvPr>
        </p:nvSpPr>
        <p:spPr/>
        <p:txBody>
          <a:bodyPr/>
          <a:lstStyle/>
          <a:p>
            <a:fld id="{5689E7E8-36E4-467C-8300-85BCF6933FBA}" type="slidenum">
              <a:rPr lang="en-US" smtClean="0"/>
              <a:t>10</a:t>
            </a:fld>
            <a:endParaRPr lang="en-US"/>
          </a:p>
        </p:txBody>
      </p:sp>
    </p:spTree>
    <p:extLst>
      <p:ext uri="{BB962C8B-B14F-4D97-AF65-F5344CB8AC3E}">
        <p14:creationId xmlns:p14="http://schemas.microsoft.com/office/powerpoint/2010/main" val="3241091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DNA, underline, text</a:t>
            </a:r>
          </a:p>
        </p:txBody>
      </p:sp>
      <p:sp>
        <p:nvSpPr>
          <p:cNvPr id="4" name="Slide Number Placeholder 3"/>
          <p:cNvSpPr>
            <a:spLocks noGrp="1"/>
          </p:cNvSpPr>
          <p:nvPr>
            <p:ph type="sldNum" sz="quarter" idx="10"/>
          </p:nvPr>
        </p:nvSpPr>
        <p:spPr/>
        <p:txBody>
          <a:bodyPr/>
          <a:lstStyle/>
          <a:p>
            <a:fld id="{5EDD572C-0642-445C-95EA-9BF60C5DC72B}" type="slidenum">
              <a:rPr lang="en-US" smtClean="0"/>
              <a:t>11</a:t>
            </a:fld>
            <a:endParaRPr lang="en-US"/>
          </a:p>
        </p:txBody>
      </p:sp>
    </p:spTree>
    <p:extLst>
      <p:ext uri="{BB962C8B-B14F-4D97-AF65-F5344CB8AC3E}">
        <p14:creationId xmlns:p14="http://schemas.microsoft.com/office/powerpoint/2010/main" val="2138216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Aidan</a:t>
            </a:r>
          </a:p>
        </p:txBody>
      </p:sp>
      <p:sp>
        <p:nvSpPr>
          <p:cNvPr id="4" name="Slide Number Placeholder 3"/>
          <p:cNvSpPr>
            <a:spLocks noGrp="1"/>
          </p:cNvSpPr>
          <p:nvPr>
            <p:ph type="sldNum" sz="quarter" idx="5"/>
          </p:nvPr>
        </p:nvSpPr>
        <p:spPr/>
        <p:txBody>
          <a:bodyPr/>
          <a:lstStyle/>
          <a:p>
            <a:fld id="{2E3AC289-28A9-4B8F-AEFD-1346154DA68A}" type="slidenum">
              <a:rPr lang="en-US" smtClean="0"/>
              <a:t>13</a:t>
            </a:fld>
            <a:endParaRPr lang="en-US"/>
          </a:p>
        </p:txBody>
      </p:sp>
    </p:spTree>
    <p:extLst>
      <p:ext uri="{BB962C8B-B14F-4D97-AF65-F5344CB8AC3E}">
        <p14:creationId xmlns:p14="http://schemas.microsoft.com/office/powerpoint/2010/main" val="1749413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landscape, data visualization, trends</a:t>
            </a:r>
          </a:p>
        </p:txBody>
      </p:sp>
      <p:sp>
        <p:nvSpPr>
          <p:cNvPr id="4" name="Slide Number Placeholder 3"/>
          <p:cNvSpPr>
            <a:spLocks noGrp="1"/>
          </p:cNvSpPr>
          <p:nvPr>
            <p:ph type="sldNum" sz="quarter" idx="10"/>
          </p:nvPr>
        </p:nvSpPr>
        <p:spPr/>
        <p:txBody>
          <a:bodyPr/>
          <a:lstStyle/>
          <a:p>
            <a:fld id="{5EDD572C-0642-445C-95EA-9BF60C5DC72B}" type="slidenum">
              <a:rPr lang="en-US" smtClean="0"/>
              <a:t>14</a:t>
            </a:fld>
            <a:endParaRPr lang="en-US"/>
          </a:p>
        </p:txBody>
      </p:sp>
    </p:spTree>
    <p:extLst>
      <p:ext uri="{BB962C8B-B14F-4D97-AF65-F5344CB8AC3E}">
        <p14:creationId xmlns:p14="http://schemas.microsoft.com/office/powerpoint/2010/main" val="4237278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landscape, data visualization, trends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37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Landon</a:t>
            </a:r>
          </a:p>
        </p:txBody>
      </p:sp>
      <p:sp>
        <p:nvSpPr>
          <p:cNvPr id="4" name="Slide Number Placeholder 3"/>
          <p:cNvSpPr>
            <a:spLocks noGrp="1"/>
          </p:cNvSpPr>
          <p:nvPr>
            <p:ph type="sldNum" sz="quarter" idx="10"/>
          </p:nvPr>
        </p:nvSpPr>
        <p:spPr/>
        <p:txBody>
          <a:bodyPr/>
          <a:lstStyle/>
          <a:p>
            <a:fld id="{D759AF6D-BA0E-4594-94DB-478664329D2A}" type="slidenum">
              <a:rPr lang="en-US" smtClean="0"/>
              <a:t>2</a:t>
            </a:fld>
            <a:endParaRPr lang="en-US"/>
          </a:p>
        </p:txBody>
      </p:sp>
    </p:spTree>
    <p:extLst>
      <p:ext uri="{BB962C8B-B14F-4D97-AF65-F5344CB8AC3E}">
        <p14:creationId xmlns:p14="http://schemas.microsoft.com/office/powerpoint/2010/main" val="109574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Landon</a:t>
            </a:r>
          </a:p>
        </p:txBody>
      </p:sp>
      <p:sp>
        <p:nvSpPr>
          <p:cNvPr id="4" name="Slide Number Placeholder 3"/>
          <p:cNvSpPr>
            <a:spLocks noGrp="1"/>
          </p:cNvSpPr>
          <p:nvPr>
            <p:ph type="sldNum" sz="quarter" idx="5"/>
          </p:nvPr>
        </p:nvSpPr>
        <p:spPr/>
        <p:txBody>
          <a:bodyPr/>
          <a:lstStyle/>
          <a:p>
            <a:fld id="{8A4D6B70-7964-4009-9A9A-3BEE4F8CCC10}" type="slidenum">
              <a:rPr lang="en-US" smtClean="0"/>
              <a:t>3</a:t>
            </a:fld>
            <a:endParaRPr lang="en-US"/>
          </a:p>
        </p:txBody>
      </p:sp>
    </p:spTree>
    <p:extLst>
      <p:ext uri="{BB962C8B-B14F-4D97-AF65-F5344CB8AC3E}">
        <p14:creationId xmlns:p14="http://schemas.microsoft.com/office/powerpoint/2010/main" val="164435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Landon</a:t>
            </a:r>
          </a:p>
        </p:txBody>
      </p:sp>
      <p:sp>
        <p:nvSpPr>
          <p:cNvPr id="4" name="Slide Number Placeholder 3"/>
          <p:cNvSpPr>
            <a:spLocks noGrp="1"/>
          </p:cNvSpPr>
          <p:nvPr>
            <p:ph type="sldNum" sz="quarter" idx="5"/>
          </p:nvPr>
        </p:nvSpPr>
        <p:spPr/>
        <p:txBody>
          <a:bodyPr/>
          <a:lstStyle/>
          <a:p>
            <a:fld id="{8A4D6B70-7964-4009-9A9A-3BEE4F8CCC10}" type="slidenum">
              <a:rPr lang="en-US" smtClean="0"/>
              <a:t>4</a:t>
            </a:fld>
            <a:endParaRPr lang="en-US"/>
          </a:p>
        </p:txBody>
      </p:sp>
    </p:spTree>
    <p:extLst>
      <p:ext uri="{BB962C8B-B14F-4D97-AF65-F5344CB8AC3E}">
        <p14:creationId xmlns:p14="http://schemas.microsoft.com/office/powerpoint/2010/main" val="1855335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Brandon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Leveraging statistically built algorithms and AI we strategically built models to analyze sentiments on twitter, one of the most popular social media platforms for gamers. By aggregating, processing, and analyzing tweets from gamers related to multiplayer games we aim to provide an accurate and real time analysis to developers that will provide exclusive insights, experiences, and opinions of players. This will allow them to obtain knowledge of and react in real time to everchanging demands of their consumers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exponential growth of the gaming industry, videogame manufacturers face the challenges of continuously adapting and improving their games to meet the ever-changing expectations of millions of users. It is currently unfeasible, costly, and timely to obtain actionable insights as player sentiment is limited to surveys, online forums, and delayed feedback.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8A4D6B70-7964-4009-9A9A-3BEE4F8CCC10}" type="slidenum">
              <a:rPr lang="en-US" smtClean="0"/>
              <a:t>5</a:t>
            </a:fld>
            <a:endParaRPr lang="en-US"/>
          </a:p>
        </p:txBody>
      </p:sp>
    </p:spTree>
    <p:extLst>
      <p:ext uri="{BB962C8B-B14F-4D97-AF65-F5344CB8AC3E}">
        <p14:creationId xmlns:p14="http://schemas.microsoft.com/office/powerpoint/2010/main" val="388965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Patricio:</a:t>
            </a:r>
          </a:p>
          <a:p>
            <a:r>
              <a:rPr lang="en-US"/>
              <a:t>Our team used 2 data-files that come from Kaggle a training dataset &amp; validation dataset this datasets were aimed towards on sentiment about video games, in other words if a game has a positive, negative or neutral comment,  with this data already labeled, this will help us predict </a:t>
            </a:r>
            <a:endParaRPr lang="en-US">
              <a:cs typeface="Calibri"/>
            </a:endParaRPr>
          </a:p>
          <a:p>
            <a:r>
              <a:rPr lang="en-US"/>
              <a:t> </a:t>
            </a:r>
            <a:endParaRPr lang="en-US">
              <a:cs typeface="Calibri"/>
            </a:endParaRPr>
          </a:p>
          <a:p>
            <a:r>
              <a:rPr lang="en-US"/>
              <a:t>Our data went through natural language processing steps given the fact that we'll be working with text in order to provide this processed data for our models that we will be using.</a:t>
            </a:r>
            <a:endParaRPr lang="en-US">
              <a:cs typeface="Calibri"/>
            </a:endParaRPr>
          </a:p>
          <a:p>
            <a:endParaRPr lang="en-US"/>
          </a:p>
          <a:p>
            <a:r>
              <a:rPr lang="en-US"/>
              <a:t>From the process the most important to prepare the data is removing  emojis and entities (this are the name of the games or products), </a:t>
            </a:r>
            <a:endParaRPr lang="en-US">
              <a:cs typeface="Calibri"/>
            </a:endParaRPr>
          </a:p>
          <a:p>
            <a:r>
              <a:rPr lang="en-US"/>
              <a:t>So we began with the NLP process that is tokenization, removal of stop words, running stemming and lemmatization in our data to compute Term Frequency &amp; Inverse Document Frequency for vectorization of the text and  begin with our choice of machine learning models:</a:t>
            </a:r>
            <a:endParaRPr lang="en-US">
              <a:cs typeface="Calibri"/>
            </a:endParaRPr>
          </a:p>
          <a:p>
            <a:pPr marL="171450" indent="-171450">
              <a:buFont typeface="Calibri"/>
              <a:buChar char="-"/>
            </a:pPr>
            <a:r>
              <a:rPr lang="en-US">
                <a:cs typeface="Calibri"/>
              </a:rPr>
              <a:t>Multiclass Logistical Regression</a:t>
            </a:r>
          </a:p>
          <a:p>
            <a:pPr marL="171450" indent="-171450">
              <a:buFont typeface="Calibri"/>
              <a:buChar char="-"/>
            </a:pPr>
            <a:r>
              <a:rPr lang="en-US">
                <a:cs typeface="Calibri"/>
              </a:rPr>
              <a:t>Neural Networks</a:t>
            </a:r>
          </a:p>
          <a:p>
            <a:pPr marL="171450" indent="-171450">
              <a:buFont typeface="Calibri"/>
              <a:buChar char="-"/>
            </a:pPr>
            <a:r>
              <a:rPr lang="en-US">
                <a:cs typeface="Calibri"/>
              </a:rPr>
              <a:t>Decision Trees</a:t>
            </a:r>
          </a:p>
          <a:p>
            <a:endParaRPr lang="en-US">
              <a:cs typeface="Calibri"/>
            </a:endParaRPr>
          </a:p>
          <a:p>
            <a:r>
              <a:rPr lang="en-US">
                <a:cs typeface="Calibri"/>
              </a:rPr>
              <a:t>Q&amp;A: We remove </a:t>
            </a:r>
            <a:r>
              <a:rPr lang="en-US"/>
              <a:t>entities because we had already a column from our original data-frame.</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E3AC289-28A9-4B8F-AEFD-1346154DA68A}" type="slidenum">
              <a:rPr lang="en-US" smtClean="0"/>
              <a:t>6</a:t>
            </a:fld>
            <a:endParaRPr lang="en-US"/>
          </a:p>
        </p:txBody>
      </p:sp>
    </p:spTree>
    <p:extLst>
      <p:ext uri="{BB962C8B-B14F-4D97-AF65-F5344CB8AC3E}">
        <p14:creationId xmlns:p14="http://schemas.microsoft.com/office/powerpoint/2010/main" val="284388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Patricio:</a:t>
            </a:r>
          </a:p>
          <a:p>
            <a:r>
              <a:rPr lang="en-US"/>
              <a:t>From the process to prepare the data we started with the basics:</a:t>
            </a:r>
          </a:p>
          <a:p>
            <a:r>
              <a:rPr lang="en-US"/>
              <a:t> </a:t>
            </a:r>
            <a:endParaRPr lang="en-US">
              <a:cs typeface="Calibri"/>
            </a:endParaRPr>
          </a:p>
          <a:p>
            <a:r>
              <a:rPr lang="en-US"/>
              <a:t>remove duplicates and null values, remove special characters we think they are unnecessary likeemojis, and remove entities or game names that already exist in a column of our original dataframe (for this part we had to create a dictionary of names of entities of each game of the database).</a:t>
            </a:r>
          </a:p>
          <a:p>
            <a:r>
              <a:rPr lang="en-US"/>
              <a:t> </a:t>
            </a:r>
            <a:endParaRPr lang="en-US">
              <a:cs typeface="Calibri"/>
            </a:endParaRPr>
          </a:p>
          <a:p>
            <a:r>
              <a:rPr lang="en-US"/>
              <a:t>So we can begin with the </a:t>
            </a:r>
            <a:r>
              <a:rPr lang="en-US" err="1"/>
              <a:t>nlp</a:t>
            </a:r>
            <a:r>
              <a:rPr lang="en-US"/>
              <a:t> process that is tokenization, removal of stop words, stemming and lemmatization so we can compute Term Frequency &amp; Inverse Document Frequency for vectorization of the text and  begin with our modeling.</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E3AC289-28A9-4B8F-AEFD-1346154DA68A}" type="slidenum">
              <a:rPr lang="en-US" smtClean="0"/>
              <a:t>7</a:t>
            </a:fld>
            <a:endParaRPr lang="en-US"/>
          </a:p>
        </p:txBody>
      </p:sp>
    </p:spTree>
    <p:extLst>
      <p:ext uri="{BB962C8B-B14F-4D97-AF65-F5344CB8AC3E}">
        <p14:creationId xmlns:p14="http://schemas.microsoft.com/office/powerpoint/2010/main" val="309657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landscape, data visualization, trends</a:t>
            </a:r>
          </a:p>
        </p:txBody>
      </p:sp>
      <p:sp>
        <p:nvSpPr>
          <p:cNvPr id="4" name="Slide Number Placeholder 3"/>
          <p:cNvSpPr>
            <a:spLocks noGrp="1"/>
          </p:cNvSpPr>
          <p:nvPr>
            <p:ph type="sldNum" sz="quarter" idx="10"/>
          </p:nvPr>
        </p:nvSpPr>
        <p:spPr/>
        <p:txBody>
          <a:bodyPr/>
          <a:lstStyle/>
          <a:p>
            <a:fld id="{5EDD572C-0642-445C-95EA-9BF60C5DC72B}" type="slidenum">
              <a:rPr lang="en-US" smtClean="0"/>
              <a:t>8</a:t>
            </a:fld>
            <a:endParaRPr lang="en-US"/>
          </a:p>
        </p:txBody>
      </p:sp>
    </p:spTree>
    <p:extLst>
      <p:ext uri="{BB962C8B-B14F-4D97-AF65-F5344CB8AC3E}">
        <p14:creationId xmlns:p14="http://schemas.microsoft.com/office/powerpoint/2010/main" val="2223378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landscape, data visualization, trends</a:t>
            </a:r>
          </a:p>
        </p:txBody>
      </p:sp>
      <p:sp>
        <p:nvSpPr>
          <p:cNvPr id="4" name="Slide Number Placeholder 3"/>
          <p:cNvSpPr>
            <a:spLocks noGrp="1"/>
          </p:cNvSpPr>
          <p:nvPr>
            <p:ph type="sldNum" sz="quarter" idx="10"/>
          </p:nvPr>
        </p:nvSpPr>
        <p:spPr/>
        <p:txBody>
          <a:bodyPr/>
          <a:lstStyle/>
          <a:p>
            <a:fld id="{5EDD572C-0642-445C-95EA-9BF60C5DC72B}" type="slidenum">
              <a:rPr lang="en-US" smtClean="0"/>
              <a:t>9</a:t>
            </a:fld>
            <a:endParaRPr lang="en-US"/>
          </a:p>
        </p:txBody>
      </p:sp>
    </p:spTree>
    <p:extLst>
      <p:ext uri="{BB962C8B-B14F-4D97-AF65-F5344CB8AC3E}">
        <p14:creationId xmlns:p14="http://schemas.microsoft.com/office/powerpoint/2010/main" val="3892607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7666-CC5F-0349-5E70-DE4287491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2DAEA3-4F4A-A002-9675-68739ADB88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7AB2F8-6A89-3C41-1370-FAF4BBB6DDDB}"/>
              </a:ext>
            </a:extLst>
          </p:cNvPr>
          <p:cNvSpPr>
            <a:spLocks noGrp="1"/>
          </p:cNvSpPr>
          <p:nvPr>
            <p:ph type="dt" sz="half" idx="10"/>
          </p:nvPr>
        </p:nvSpPr>
        <p:spPr/>
        <p:txBody>
          <a:bodyPr/>
          <a:lstStyle/>
          <a:p>
            <a:fld id="{F7FF1CA3-179D-4B69-97A6-9B192562396F}" type="datetimeFigureOut">
              <a:rPr lang="en-US" smtClean="0"/>
              <a:t>8/3/2023</a:t>
            </a:fld>
            <a:endParaRPr lang="en-US"/>
          </a:p>
        </p:txBody>
      </p:sp>
      <p:sp>
        <p:nvSpPr>
          <p:cNvPr id="5" name="Footer Placeholder 4">
            <a:extLst>
              <a:ext uri="{FF2B5EF4-FFF2-40B4-BE49-F238E27FC236}">
                <a16:creationId xmlns:a16="http://schemas.microsoft.com/office/drawing/2014/main" id="{3BFB5810-18CB-2157-ED9E-F483E2D87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D1845-E6D1-4E26-E9DD-3490F19C60D1}"/>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2814149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6D523-5712-E93B-3C61-55A8942458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BFE9A5-2542-9758-231E-1A4454B56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17037-C871-A149-D141-6919D6C5C055}"/>
              </a:ext>
            </a:extLst>
          </p:cNvPr>
          <p:cNvSpPr>
            <a:spLocks noGrp="1"/>
          </p:cNvSpPr>
          <p:nvPr>
            <p:ph type="dt" sz="half" idx="10"/>
          </p:nvPr>
        </p:nvSpPr>
        <p:spPr/>
        <p:txBody>
          <a:bodyPr/>
          <a:lstStyle/>
          <a:p>
            <a:fld id="{F7FF1CA3-179D-4B69-97A6-9B192562396F}" type="datetimeFigureOut">
              <a:rPr lang="en-US" smtClean="0"/>
              <a:t>8/3/2023</a:t>
            </a:fld>
            <a:endParaRPr lang="en-US"/>
          </a:p>
        </p:txBody>
      </p:sp>
      <p:sp>
        <p:nvSpPr>
          <p:cNvPr id="5" name="Footer Placeholder 4">
            <a:extLst>
              <a:ext uri="{FF2B5EF4-FFF2-40B4-BE49-F238E27FC236}">
                <a16:creationId xmlns:a16="http://schemas.microsoft.com/office/drawing/2014/main" id="{38A1EAA9-512A-2F92-FFA4-B48E4C6D1D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5A6B6-2B7D-8540-1731-98235B311A97}"/>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40640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D6D9C8-CFD4-C26E-DEB0-7218CE12B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D5860F-0DFE-385B-3248-66896B9A22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6FA60-8DE9-F66A-6297-1DDBA8411C98}"/>
              </a:ext>
            </a:extLst>
          </p:cNvPr>
          <p:cNvSpPr>
            <a:spLocks noGrp="1"/>
          </p:cNvSpPr>
          <p:nvPr>
            <p:ph type="dt" sz="half" idx="10"/>
          </p:nvPr>
        </p:nvSpPr>
        <p:spPr/>
        <p:txBody>
          <a:bodyPr/>
          <a:lstStyle/>
          <a:p>
            <a:fld id="{F7FF1CA3-179D-4B69-97A6-9B192562396F}" type="datetimeFigureOut">
              <a:rPr lang="en-US" smtClean="0"/>
              <a:t>8/3/2023</a:t>
            </a:fld>
            <a:endParaRPr lang="en-US"/>
          </a:p>
        </p:txBody>
      </p:sp>
      <p:sp>
        <p:nvSpPr>
          <p:cNvPr id="5" name="Footer Placeholder 4">
            <a:extLst>
              <a:ext uri="{FF2B5EF4-FFF2-40B4-BE49-F238E27FC236}">
                <a16:creationId xmlns:a16="http://schemas.microsoft.com/office/drawing/2014/main" id="{161B1E6E-4BA2-2F85-6896-1E4FB526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0EDB4-4C5C-1D1D-FE5D-92C84ACA8657}"/>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60584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6086841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0542347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80603033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35950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334962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47084919"/>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287044974"/>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422731520"/>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B4A3-EADC-7921-50BC-237A482D56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A7D6C1-86E9-4F3B-C8DF-69CE21E1E2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5D6BC-468B-8141-2793-465C375140BC}"/>
              </a:ext>
            </a:extLst>
          </p:cNvPr>
          <p:cNvSpPr>
            <a:spLocks noGrp="1"/>
          </p:cNvSpPr>
          <p:nvPr>
            <p:ph type="dt" sz="half" idx="10"/>
          </p:nvPr>
        </p:nvSpPr>
        <p:spPr/>
        <p:txBody>
          <a:bodyPr/>
          <a:lstStyle/>
          <a:p>
            <a:fld id="{F7FF1CA3-179D-4B69-97A6-9B192562396F}" type="datetimeFigureOut">
              <a:rPr lang="en-US" smtClean="0"/>
              <a:t>8/3/2023</a:t>
            </a:fld>
            <a:endParaRPr lang="en-US"/>
          </a:p>
        </p:txBody>
      </p:sp>
      <p:sp>
        <p:nvSpPr>
          <p:cNvPr id="5" name="Footer Placeholder 4">
            <a:extLst>
              <a:ext uri="{FF2B5EF4-FFF2-40B4-BE49-F238E27FC236}">
                <a16:creationId xmlns:a16="http://schemas.microsoft.com/office/drawing/2014/main" id="{5659EF20-50E0-1DFE-1A1C-2665A3F61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1A546-13C6-2D29-1D50-B2FAB01EC40C}"/>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2797278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347279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68786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9952824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6040860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362958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3918836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5199831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6736909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8281608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4318249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D73A-F808-A598-CB46-BC7A02229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5C60AD-A9FB-597C-F5D6-4369B03AAA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19D0CB-614A-D94C-E970-D26A5EF0C4E6}"/>
              </a:ext>
            </a:extLst>
          </p:cNvPr>
          <p:cNvSpPr>
            <a:spLocks noGrp="1"/>
          </p:cNvSpPr>
          <p:nvPr>
            <p:ph type="dt" sz="half" idx="10"/>
          </p:nvPr>
        </p:nvSpPr>
        <p:spPr/>
        <p:txBody>
          <a:bodyPr/>
          <a:lstStyle/>
          <a:p>
            <a:fld id="{F7FF1CA3-179D-4B69-97A6-9B192562396F}" type="datetimeFigureOut">
              <a:rPr lang="en-US" smtClean="0"/>
              <a:t>8/3/2023</a:t>
            </a:fld>
            <a:endParaRPr lang="en-US"/>
          </a:p>
        </p:txBody>
      </p:sp>
      <p:sp>
        <p:nvSpPr>
          <p:cNvPr id="5" name="Footer Placeholder 4">
            <a:extLst>
              <a:ext uri="{FF2B5EF4-FFF2-40B4-BE49-F238E27FC236}">
                <a16:creationId xmlns:a16="http://schemas.microsoft.com/office/drawing/2014/main" id="{7C68A064-6102-D379-4C03-04F5D812C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6A004-9045-9933-3DA6-3A3086191506}"/>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185230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42215327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0369517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5228293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23284274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9005056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a:latin typeface="Open Sans" charset="0"/>
                <a:ea typeface="Open Sans" charset="0"/>
                <a:cs typeface="Open Sans" charset="0"/>
              </a:rPr>
              <a:t>This publication contains general information only, and none of the member firms of Deloitte </a:t>
            </a:r>
            <a:r>
              <a:rPr lang="en-US" sz="700" err="1">
                <a:latin typeface="Open Sans" charset="0"/>
                <a:ea typeface="Open Sans" charset="0"/>
                <a:cs typeface="Open Sans" charset="0"/>
              </a:rPr>
              <a:t>Touche</a:t>
            </a:r>
            <a:r>
              <a:rPr lang="en-US" sz="70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a:latin typeface="Open Sans" charset="0"/>
                <a:ea typeface="Open Sans" charset="0"/>
                <a:cs typeface="Open Sans" charset="0"/>
              </a:rPr>
            </a:br>
            <a:br>
              <a:rPr lang="en-US" sz="700">
                <a:latin typeface="Open Sans" charset="0"/>
                <a:ea typeface="Open Sans" charset="0"/>
                <a:cs typeface="Open Sans" charset="0"/>
              </a:rPr>
            </a:br>
            <a:endParaRPr lang="en-US" sz="700">
              <a:latin typeface="Open Sans" charset="0"/>
              <a:ea typeface="Open Sans" charset="0"/>
              <a:cs typeface="Open Sans" charset="0"/>
            </a:endParaRPr>
          </a:p>
          <a:p>
            <a:pPr>
              <a:lnSpc>
                <a:spcPct val="120000"/>
              </a:lnSpc>
            </a:pPr>
            <a:r>
              <a:rPr lang="en-US" sz="700">
                <a:latin typeface="Open Sans" charset="0"/>
                <a:ea typeface="Open Sans" charset="0"/>
                <a:cs typeface="Open Sans" charset="0"/>
              </a:rPr>
              <a:t>As used in this document, “Deloitte” means Deloitte Consulting LLP, a subsidiary of Deloitte LLP. Please see </a:t>
            </a:r>
            <a:r>
              <a:rPr lang="en-US" sz="700" err="1">
                <a:latin typeface="Open Sans" charset="0"/>
                <a:ea typeface="Open Sans" charset="0"/>
                <a:cs typeface="Open Sans" charset="0"/>
              </a:rPr>
              <a:t>www.deloitte.com</a:t>
            </a:r>
            <a:r>
              <a:rPr lang="en-US" sz="700">
                <a:latin typeface="Open Sans" charset="0"/>
                <a:ea typeface="Open Sans" charset="0"/>
                <a:cs typeface="Open Sans" charset="0"/>
              </a:rPr>
              <a:t>/us/about for a detailed description of the legal structure of Deloitte USA LLP, Deloitte LLP and their respective subsidiaries. Certain services may not be available to attest clients under </a:t>
            </a:r>
            <a:br>
              <a:rPr lang="en-US" sz="700">
                <a:latin typeface="Open Sans" charset="0"/>
                <a:ea typeface="Open Sans" charset="0"/>
                <a:cs typeface="Open Sans" charset="0"/>
              </a:rPr>
            </a:br>
            <a:r>
              <a:rPr lang="en-US" sz="700">
                <a:latin typeface="Open Sans" charset="0"/>
                <a:ea typeface="Open Sans" charset="0"/>
                <a:cs typeface="Open Sans" charset="0"/>
              </a:rPr>
              <a:t>the rules and regulations of public accounting.</a:t>
            </a:r>
          </a:p>
          <a:p>
            <a:endParaRPr lang="en-US" sz="700">
              <a:latin typeface="Open Sans" charset="0"/>
              <a:ea typeface="Open Sans" charset="0"/>
              <a:cs typeface="Open Sans" charset="0"/>
              <a:sym typeface="Frutiger Next Pro Light" charset="0"/>
            </a:endParaRPr>
          </a:p>
          <a:p>
            <a:r>
              <a:rPr lang="en-US" sz="700" b="1">
                <a:latin typeface="Open Sans" charset="0"/>
                <a:ea typeface="Open Sans" charset="0"/>
                <a:cs typeface="Open Sans" charset="0"/>
                <a:sym typeface="Frutiger Next Pro Light" charset="0"/>
              </a:rPr>
              <a:t>Copyright ©2022 Deloitte Development LLC. </a:t>
            </a:r>
            <a:br>
              <a:rPr lang="en-US" sz="700">
                <a:latin typeface="Open Sans" charset="0"/>
                <a:ea typeface="Open Sans" charset="0"/>
                <a:cs typeface="Open Sans" charset="0"/>
                <a:sym typeface="Frutiger Next Pro Light" charset="0"/>
              </a:rPr>
            </a:br>
            <a:r>
              <a:rPr lang="en-US" sz="700" b="1">
                <a:latin typeface="Open Sans" charset="0"/>
                <a:ea typeface="Open Sans" charset="0"/>
                <a:cs typeface="Open Sans" charset="0"/>
                <a:sym typeface="Frutiger Next Pro Light" charset="0"/>
              </a:rPr>
              <a:t>All rights reserved. </a:t>
            </a:r>
            <a:r>
              <a:rPr lang="en-US" sz="700" b="1">
                <a:latin typeface="Open Sans" charset="0"/>
                <a:ea typeface="Open Sans" charset="0"/>
                <a:cs typeface="Open Sans" charset="0"/>
              </a:rPr>
              <a:t>Member of Deloitte </a:t>
            </a:r>
            <a:r>
              <a:rPr lang="en-US" sz="700" b="1" err="1">
                <a:latin typeface="Open Sans" charset="0"/>
                <a:ea typeface="Open Sans" charset="0"/>
                <a:cs typeface="Open Sans" charset="0"/>
              </a:rPr>
              <a:t>Touche</a:t>
            </a:r>
            <a:r>
              <a:rPr lang="en-US" sz="700" b="1">
                <a:latin typeface="Open Sans" charset="0"/>
                <a:ea typeface="Open Sans" charset="0"/>
                <a:cs typeface="Open Sans" charset="0"/>
              </a:rPr>
              <a:t>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33520165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a:solidFill>
                  <a:schemeClr val="bg1"/>
                </a:solidFill>
              </a:rPr>
              <a:t>Do not use this</a:t>
            </a:r>
            <a:r>
              <a:rPr lang="en-US" sz="11500" b="1" baseline="0">
                <a:solidFill>
                  <a:schemeClr val="bg1"/>
                </a:solidFill>
              </a:rPr>
              <a:t> layout</a:t>
            </a:r>
          </a:p>
          <a:p>
            <a:pPr algn="ctr"/>
            <a:endParaRPr lang="en-US" sz="3200" b="1" baseline="0"/>
          </a:p>
          <a:p>
            <a:pPr algn="ctr"/>
            <a:r>
              <a:rPr lang="en-US" sz="3200" b="0" baseline="0"/>
              <a:t>Delete any master slides that occur after this layout</a:t>
            </a:r>
            <a:endParaRPr lang="en-US" sz="3200" b="0"/>
          </a:p>
        </p:txBody>
      </p:sp>
    </p:spTree>
    <p:extLst>
      <p:ext uri="{BB962C8B-B14F-4D97-AF65-F5344CB8AC3E}">
        <p14:creationId xmlns:p14="http://schemas.microsoft.com/office/powerpoint/2010/main" val="15132037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6383544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12969303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048186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57DE-3E25-ED31-FBA1-83CB2DAB9C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1ED763-404C-117B-A0D6-C364074086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7E6AF1-B668-A73B-B283-A512100BFF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98D3B1-19DD-A5F5-6953-0886E2AFE6A0}"/>
              </a:ext>
            </a:extLst>
          </p:cNvPr>
          <p:cNvSpPr>
            <a:spLocks noGrp="1"/>
          </p:cNvSpPr>
          <p:nvPr>
            <p:ph type="dt" sz="half" idx="10"/>
          </p:nvPr>
        </p:nvSpPr>
        <p:spPr/>
        <p:txBody>
          <a:bodyPr/>
          <a:lstStyle/>
          <a:p>
            <a:fld id="{F7FF1CA3-179D-4B69-97A6-9B192562396F}" type="datetimeFigureOut">
              <a:rPr lang="en-US" smtClean="0"/>
              <a:t>8/3/2023</a:t>
            </a:fld>
            <a:endParaRPr lang="en-US"/>
          </a:p>
        </p:txBody>
      </p:sp>
      <p:sp>
        <p:nvSpPr>
          <p:cNvPr id="6" name="Footer Placeholder 5">
            <a:extLst>
              <a:ext uri="{FF2B5EF4-FFF2-40B4-BE49-F238E27FC236}">
                <a16:creationId xmlns:a16="http://schemas.microsoft.com/office/drawing/2014/main" id="{FA7556F4-E578-3886-4C9F-C6B5601858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CB729-A5EC-5B36-A329-A801B38B3DE3}"/>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203743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D892-9B00-EFD5-ED28-35578263FE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4909C-6458-F57A-CE58-25C11D5A3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31BE4-549C-652A-E512-CF0F33D66C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19468-F0EA-D780-F574-0FB0561C93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13D444-0D69-B537-C3AB-B101656BEC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5A9E0-8179-960B-C81F-BD8DF38C9850}"/>
              </a:ext>
            </a:extLst>
          </p:cNvPr>
          <p:cNvSpPr>
            <a:spLocks noGrp="1"/>
          </p:cNvSpPr>
          <p:nvPr>
            <p:ph type="dt" sz="half" idx="10"/>
          </p:nvPr>
        </p:nvSpPr>
        <p:spPr/>
        <p:txBody>
          <a:bodyPr/>
          <a:lstStyle/>
          <a:p>
            <a:fld id="{F7FF1CA3-179D-4B69-97A6-9B192562396F}" type="datetimeFigureOut">
              <a:rPr lang="en-US" smtClean="0"/>
              <a:t>8/3/2023</a:t>
            </a:fld>
            <a:endParaRPr lang="en-US"/>
          </a:p>
        </p:txBody>
      </p:sp>
      <p:sp>
        <p:nvSpPr>
          <p:cNvPr id="8" name="Footer Placeholder 7">
            <a:extLst>
              <a:ext uri="{FF2B5EF4-FFF2-40B4-BE49-F238E27FC236}">
                <a16:creationId xmlns:a16="http://schemas.microsoft.com/office/drawing/2014/main" id="{1A6E35FB-8742-9B98-7B5F-D375FC88C3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F880A4-29A3-A4D9-9848-324C8ACE9680}"/>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77310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45972-B5BA-A255-EEAB-5DD04280E0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6A8B04-484A-ABB9-E2CD-ECAD6DA08981}"/>
              </a:ext>
            </a:extLst>
          </p:cNvPr>
          <p:cNvSpPr>
            <a:spLocks noGrp="1"/>
          </p:cNvSpPr>
          <p:nvPr>
            <p:ph type="dt" sz="half" idx="10"/>
          </p:nvPr>
        </p:nvSpPr>
        <p:spPr/>
        <p:txBody>
          <a:bodyPr/>
          <a:lstStyle/>
          <a:p>
            <a:fld id="{F7FF1CA3-179D-4B69-97A6-9B192562396F}" type="datetimeFigureOut">
              <a:rPr lang="en-US" smtClean="0"/>
              <a:t>8/3/2023</a:t>
            </a:fld>
            <a:endParaRPr lang="en-US"/>
          </a:p>
        </p:txBody>
      </p:sp>
      <p:sp>
        <p:nvSpPr>
          <p:cNvPr id="4" name="Footer Placeholder 3">
            <a:extLst>
              <a:ext uri="{FF2B5EF4-FFF2-40B4-BE49-F238E27FC236}">
                <a16:creationId xmlns:a16="http://schemas.microsoft.com/office/drawing/2014/main" id="{A0A8654F-117E-388C-5F47-E2DCA70817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ED3543-CABF-4A0E-3B9C-1CD7DDCB54BE}"/>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1049577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CED706-CCA8-2933-E4CF-26540DD3FDE3}"/>
              </a:ext>
            </a:extLst>
          </p:cNvPr>
          <p:cNvSpPr>
            <a:spLocks noGrp="1"/>
          </p:cNvSpPr>
          <p:nvPr>
            <p:ph type="dt" sz="half" idx="10"/>
          </p:nvPr>
        </p:nvSpPr>
        <p:spPr/>
        <p:txBody>
          <a:bodyPr/>
          <a:lstStyle/>
          <a:p>
            <a:fld id="{F7FF1CA3-179D-4B69-97A6-9B192562396F}" type="datetimeFigureOut">
              <a:rPr lang="en-US" smtClean="0"/>
              <a:t>8/3/2023</a:t>
            </a:fld>
            <a:endParaRPr lang="en-US"/>
          </a:p>
        </p:txBody>
      </p:sp>
      <p:sp>
        <p:nvSpPr>
          <p:cNvPr id="3" name="Footer Placeholder 2">
            <a:extLst>
              <a:ext uri="{FF2B5EF4-FFF2-40B4-BE49-F238E27FC236}">
                <a16:creationId xmlns:a16="http://schemas.microsoft.com/office/drawing/2014/main" id="{129D4A5C-B089-341B-21F2-E6F97C842D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7783E2-E1CC-4A9A-5747-E9E8710A1BC4}"/>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3348252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C42B-094E-9A89-D1E5-63930598C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6499C2-0628-8B4C-FDA9-3104586A09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E370D8-111D-7C93-4053-57D3AD31A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2794B0-42D2-0B39-CAD3-735C228B86A8}"/>
              </a:ext>
            </a:extLst>
          </p:cNvPr>
          <p:cNvSpPr>
            <a:spLocks noGrp="1"/>
          </p:cNvSpPr>
          <p:nvPr>
            <p:ph type="dt" sz="half" idx="10"/>
          </p:nvPr>
        </p:nvSpPr>
        <p:spPr/>
        <p:txBody>
          <a:bodyPr/>
          <a:lstStyle/>
          <a:p>
            <a:fld id="{F7FF1CA3-179D-4B69-97A6-9B192562396F}" type="datetimeFigureOut">
              <a:rPr lang="en-US" smtClean="0"/>
              <a:t>8/3/2023</a:t>
            </a:fld>
            <a:endParaRPr lang="en-US"/>
          </a:p>
        </p:txBody>
      </p:sp>
      <p:sp>
        <p:nvSpPr>
          <p:cNvPr id="6" name="Footer Placeholder 5">
            <a:extLst>
              <a:ext uri="{FF2B5EF4-FFF2-40B4-BE49-F238E27FC236}">
                <a16:creationId xmlns:a16="http://schemas.microsoft.com/office/drawing/2014/main" id="{9E1A657B-2C11-2E9D-5A40-2B06EE382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D4D31-4C30-EDDD-C393-3BB8F61EF4F2}"/>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1793750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6134-1A71-87CC-5436-5A822EE34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BA39C5-50C5-02F8-9D6A-FD95C89D64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8805E4-298A-CCA2-BA54-145FBAE65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5B2B47-2CB9-8C69-D217-648F355BC3A2}"/>
              </a:ext>
            </a:extLst>
          </p:cNvPr>
          <p:cNvSpPr>
            <a:spLocks noGrp="1"/>
          </p:cNvSpPr>
          <p:nvPr>
            <p:ph type="dt" sz="half" idx="10"/>
          </p:nvPr>
        </p:nvSpPr>
        <p:spPr/>
        <p:txBody>
          <a:bodyPr/>
          <a:lstStyle/>
          <a:p>
            <a:fld id="{F7FF1CA3-179D-4B69-97A6-9B192562396F}" type="datetimeFigureOut">
              <a:rPr lang="en-US" smtClean="0"/>
              <a:t>8/3/2023</a:t>
            </a:fld>
            <a:endParaRPr lang="en-US"/>
          </a:p>
        </p:txBody>
      </p:sp>
      <p:sp>
        <p:nvSpPr>
          <p:cNvPr id="6" name="Footer Placeholder 5">
            <a:extLst>
              <a:ext uri="{FF2B5EF4-FFF2-40B4-BE49-F238E27FC236}">
                <a16:creationId xmlns:a16="http://schemas.microsoft.com/office/drawing/2014/main" id="{E13BE8CF-1014-529D-7E71-2601C9904A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0D2F3-5225-0BE5-9205-E288BB174911}"/>
              </a:ext>
            </a:extLst>
          </p:cNvPr>
          <p:cNvSpPr>
            <a:spLocks noGrp="1"/>
          </p:cNvSpPr>
          <p:nvPr>
            <p:ph type="sldNum" sz="quarter" idx="12"/>
          </p:nvPr>
        </p:nvSpPr>
        <p:spPr/>
        <p:txBody>
          <a:bodyPr/>
          <a:lstStyle/>
          <a:p>
            <a:fld id="{9DF3524B-9016-4F0A-9744-18A67B97CFFE}" type="slidenum">
              <a:rPr lang="en-US" smtClean="0"/>
              <a:t>‹#›</a:t>
            </a:fld>
            <a:endParaRPr lang="en-US"/>
          </a:p>
        </p:txBody>
      </p:sp>
    </p:spTree>
    <p:extLst>
      <p:ext uri="{BB962C8B-B14F-4D97-AF65-F5344CB8AC3E}">
        <p14:creationId xmlns:p14="http://schemas.microsoft.com/office/powerpoint/2010/main" val="414755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oleObject" Target="../embeddings/oleObject1.bin"/><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ags" Target="../tags/tag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EAC3E3-7614-7D99-DE3D-4DBF83B566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310AE2-A128-3ED9-5D1D-14456B83BF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F84399-F79E-AFF7-9108-E9CA6C103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F1CA3-179D-4B69-97A6-9B192562396F}" type="datetimeFigureOut">
              <a:rPr lang="en-US" smtClean="0"/>
              <a:t>8/3/2023</a:t>
            </a:fld>
            <a:endParaRPr lang="en-US"/>
          </a:p>
        </p:txBody>
      </p:sp>
      <p:sp>
        <p:nvSpPr>
          <p:cNvPr id="5" name="Footer Placeholder 4">
            <a:extLst>
              <a:ext uri="{FF2B5EF4-FFF2-40B4-BE49-F238E27FC236}">
                <a16:creationId xmlns:a16="http://schemas.microsoft.com/office/drawing/2014/main" id="{7368232F-557D-B501-3E55-8DC03DC51C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DD64BC-8F73-C091-B765-372E1A49B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3524B-9016-4F0A-9744-18A67B97CFFE}" type="slidenum">
              <a:rPr lang="en-US" smtClean="0"/>
              <a:t>‹#›</a:t>
            </a:fld>
            <a:endParaRPr lang="en-US"/>
          </a:p>
        </p:txBody>
      </p:sp>
    </p:spTree>
    <p:extLst>
      <p:ext uri="{BB962C8B-B14F-4D97-AF65-F5344CB8AC3E}">
        <p14:creationId xmlns:p14="http://schemas.microsoft.com/office/powerpoint/2010/main" val="1544041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86" r:id="rId14"/>
    <p:sldLayoutId id="2147483687" r:id="rId15"/>
    <p:sldLayoutId id="21474836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6" imgW="270" imgH="270" progId="TCLayout.ActiveDocument.1">
                  <p:embed/>
                </p:oleObj>
              </mc:Choice>
              <mc:Fallback>
                <p:oleObj name="think-cell Slid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80366560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emf"/><Relationship Id="rId5" Type="http://schemas.openxmlformats.org/officeDocument/2006/relationships/oleObject" Target="../embeddings/oleObject6.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5.xml"/><Relationship Id="rId7"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microsoft.com/office/2018/10/relationships/comments" Target="../comments/modernComment_D10_42ECEFFC.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emf"/><Relationship Id="rId5" Type="http://schemas.openxmlformats.org/officeDocument/2006/relationships/oleObject" Target="../embeddings/oleObject5.bin"/><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emf"/><Relationship Id="rId5" Type="http://schemas.openxmlformats.org/officeDocument/2006/relationships/oleObject" Target="../embeddings/oleObject5.bin"/><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13.xml"/><Relationship Id="rId7" Type="http://schemas.openxmlformats.org/officeDocument/2006/relationships/image" Target="../media/image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microsoft.com/office/2018/10/relationships/comments" Target="../comments/modernComment_D12_DEA326A2.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emf"/><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oleObject" Target="../embeddings/oleObject4.bin"/><Relationship Id="rId5" Type="http://schemas.microsoft.com/office/2018/10/relationships/comments" Target="../comments/modernComment_D0F_70431AC4.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oleObject" Target="../embeddings/oleObject5.bin"/><Relationship Id="rId5" Type="http://schemas.microsoft.com/office/2018/10/relationships/comments" Target="../comments/modernComment_D14_7BA1E624.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ark, light&#10;&#10;Description automatically generated">
            <a:extLst>
              <a:ext uri="{FF2B5EF4-FFF2-40B4-BE49-F238E27FC236}">
                <a16:creationId xmlns:a16="http://schemas.microsoft.com/office/drawing/2014/main" id="{F2D6E0AA-7B42-DF4F-9BF6-A204F37AC0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2BDB3738-947A-474A-B66F-B221CD9AB9AE}"/>
              </a:ext>
            </a:extLst>
          </p:cNvPr>
          <p:cNvSpPr>
            <a:spLocks noGrp="1"/>
          </p:cNvSpPr>
          <p:nvPr>
            <p:ph type="ctrTitle"/>
          </p:nvPr>
        </p:nvSpPr>
        <p:spPr>
          <a:xfrm>
            <a:off x="501651" y="5186207"/>
            <a:ext cx="10623911" cy="895983"/>
          </a:xfrm>
        </p:spPr>
        <p:txBody>
          <a:bodyPr/>
          <a:lstStyle/>
          <a:p>
            <a:r>
              <a:rPr lang="en-US" sz="2800">
                <a:latin typeface="+mj-lt"/>
                <a:ea typeface="Open Sans"/>
                <a:cs typeface="Calibri Light"/>
              </a:rPr>
              <a:t>Using Sentiment Analysis to Improve Videogame Developers Ability to Thrive in the Current Market</a:t>
            </a:r>
            <a:endParaRPr lang="en-US"/>
          </a:p>
        </p:txBody>
      </p:sp>
      <p:sp>
        <p:nvSpPr>
          <p:cNvPr id="5" name="Text Placeholder 4">
            <a:extLst>
              <a:ext uri="{FF2B5EF4-FFF2-40B4-BE49-F238E27FC236}">
                <a16:creationId xmlns:a16="http://schemas.microsoft.com/office/drawing/2014/main" id="{2CE07E8C-2E1D-4468-8226-5B3FE27029F4}"/>
              </a:ext>
            </a:extLst>
          </p:cNvPr>
          <p:cNvSpPr>
            <a:spLocks noGrp="1"/>
          </p:cNvSpPr>
          <p:nvPr>
            <p:ph type="body" sz="quarter" idx="10"/>
          </p:nvPr>
        </p:nvSpPr>
        <p:spPr/>
        <p:txBody>
          <a:bodyPr/>
          <a:lstStyle/>
          <a:p>
            <a:r>
              <a:rPr lang="en-US">
                <a:latin typeface="+mj-lt"/>
              </a:rPr>
              <a:t>AI Academy Capstone Project – Group 5</a:t>
            </a:r>
          </a:p>
        </p:txBody>
      </p:sp>
      <p:grpSp>
        <p:nvGrpSpPr>
          <p:cNvPr id="25" name="Group 24">
            <a:extLst>
              <a:ext uri="{FF2B5EF4-FFF2-40B4-BE49-F238E27FC236}">
                <a16:creationId xmlns:a16="http://schemas.microsoft.com/office/drawing/2014/main" id="{778AB53D-ADB1-4CD5-9212-4159C7674CCD}"/>
              </a:ext>
            </a:extLst>
          </p:cNvPr>
          <p:cNvGrpSpPr>
            <a:grpSpLocks noChangeAspect="1"/>
          </p:cNvGrpSpPr>
          <p:nvPr/>
        </p:nvGrpSpPr>
        <p:grpSpPr>
          <a:xfrm>
            <a:off x="469900" y="457761"/>
            <a:ext cx="1998000" cy="374400"/>
            <a:chOff x="398463" y="404813"/>
            <a:chExt cx="1627187" cy="307976"/>
          </a:xfrm>
          <a:solidFill>
            <a:schemeClr val="tx1"/>
          </a:solidFill>
        </p:grpSpPr>
        <p:sp>
          <p:nvSpPr>
            <p:cNvPr id="26" name="Oval 5">
              <a:extLst>
                <a:ext uri="{FF2B5EF4-FFF2-40B4-BE49-F238E27FC236}">
                  <a16:creationId xmlns:a16="http://schemas.microsoft.com/office/drawing/2014/main" id="{D0CA88C7-1E44-4BB9-8D0A-DB5961A6E6A0}"/>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6">
              <a:extLst>
                <a:ext uri="{FF2B5EF4-FFF2-40B4-BE49-F238E27FC236}">
                  <a16:creationId xmlns:a16="http://schemas.microsoft.com/office/drawing/2014/main" id="{3FA01FA3-BCA1-4594-8D24-59A0D95B67B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7">
              <a:extLst>
                <a:ext uri="{FF2B5EF4-FFF2-40B4-BE49-F238E27FC236}">
                  <a16:creationId xmlns:a16="http://schemas.microsoft.com/office/drawing/2014/main" id="{E8829B3A-1282-435A-86FA-09E70E606A18}"/>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8">
              <a:extLst>
                <a:ext uri="{FF2B5EF4-FFF2-40B4-BE49-F238E27FC236}">
                  <a16:creationId xmlns:a16="http://schemas.microsoft.com/office/drawing/2014/main" id="{FD023A96-AE32-468B-A3A3-CFB524455C3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9">
              <a:extLst>
                <a:ext uri="{FF2B5EF4-FFF2-40B4-BE49-F238E27FC236}">
                  <a16:creationId xmlns:a16="http://schemas.microsoft.com/office/drawing/2014/main" id="{9D5B9DD2-95D4-4C34-8E70-743D7980C188}"/>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Rectangle 10">
              <a:extLst>
                <a:ext uri="{FF2B5EF4-FFF2-40B4-BE49-F238E27FC236}">
                  <a16:creationId xmlns:a16="http://schemas.microsoft.com/office/drawing/2014/main" id="{49FD3F71-3E36-4ABE-8703-F93A9CF13DE1}"/>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1">
              <a:extLst>
                <a:ext uri="{FF2B5EF4-FFF2-40B4-BE49-F238E27FC236}">
                  <a16:creationId xmlns:a16="http://schemas.microsoft.com/office/drawing/2014/main" id="{1C41A0AD-3980-46B5-93AB-CE0FAABB0EC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12">
              <a:extLst>
                <a:ext uri="{FF2B5EF4-FFF2-40B4-BE49-F238E27FC236}">
                  <a16:creationId xmlns:a16="http://schemas.microsoft.com/office/drawing/2014/main" id="{E9579FE3-2E70-4EF8-8BB3-40B6793CD2CE}"/>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3">
              <a:extLst>
                <a:ext uri="{FF2B5EF4-FFF2-40B4-BE49-F238E27FC236}">
                  <a16:creationId xmlns:a16="http://schemas.microsoft.com/office/drawing/2014/main" id="{FFFE329C-3917-4F0A-B997-F5A121B1C9A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4">
              <a:extLst>
                <a:ext uri="{FF2B5EF4-FFF2-40B4-BE49-F238E27FC236}">
                  <a16:creationId xmlns:a16="http://schemas.microsoft.com/office/drawing/2014/main" id="{86476E0E-1087-4D40-90F0-DB64EA48A77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68378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BB23A37-BBD7-4B42-8915-40C4F24EE4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BBB23A37-BBD7-4B42-8915-40C4F24EE4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8D04572-830C-48BA-8F4B-E7AA10EF4BA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b="1">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E6D7DF75-5B6A-49A8-81CA-E7813C65AF58}"/>
              </a:ext>
            </a:extLst>
          </p:cNvPr>
          <p:cNvSpPr>
            <a:spLocks noGrp="1"/>
          </p:cNvSpPr>
          <p:nvPr>
            <p:ph type="title"/>
          </p:nvPr>
        </p:nvSpPr>
        <p:spPr/>
        <p:txBody>
          <a:bodyPr anchor="b"/>
          <a:lstStyle/>
          <a:p>
            <a:r>
              <a:rPr lang="en-US" b="1">
                <a:sym typeface="Gotham Book" charset="0"/>
              </a:rPr>
              <a:t>Next Steps</a:t>
            </a:r>
            <a:endParaRPr lang="en-US"/>
          </a:p>
        </p:txBody>
      </p:sp>
      <p:sp>
        <p:nvSpPr>
          <p:cNvPr id="24" name="Text Placeholder 23">
            <a:extLst>
              <a:ext uri="{FF2B5EF4-FFF2-40B4-BE49-F238E27FC236}">
                <a16:creationId xmlns:a16="http://schemas.microsoft.com/office/drawing/2014/main" id="{8C80253E-F0E8-4855-9DE5-FDB6F9FAC757}"/>
              </a:ext>
            </a:extLst>
          </p:cNvPr>
          <p:cNvSpPr>
            <a:spLocks noGrp="1"/>
          </p:cNvSpPr>
          <p:nvPr>
            <p:ph type="body" sz="quarter" idx="14"/>
          </p:nvPr>
        </p:nvSpPr>
        <p:spPr/>
        <p:txBody>
          <a:bodyPr/>
          <a:lstStyle/>
          <a:p>
            <a:r>
              <a:rPr lang="en-US"/>
              <a:t>Where do we go from here?</a:t>
            </a:r>
          </a:p>
        </p:txBody>
      </p:sp>
      <p:sp>
        <p:nvSpPr>
          <p:cNvPr id="5" name="Rectangle 4">
            <a:extLst>
              <a:ext uri="{FF2B5EF4-FFF2-40B4-BE49-F238E27FC236}">
                <a16:creationId xmlns:a16="http://schemas.microsoft.com/office/drawing/2014/main" id="{3C24C3E8-95EF-4315-A713-D462899E3BDA}"/>
              </a:ext>
            </a:extLst>
          </p:cNvPr>
          <p:cNvSpPr/>
          <p:nvPr/>
        </p:nvSpPr>
        <p:spPr bwMode="gray">
          <a:xfrm>
            <a:off x="383138" y="2134155"/>
            <a:ext cx="11425724" cy="2220628"/>
          </a:xfrm>
          <a:prstGeom prst="rect">
            <a:avLst/>
          </a:prstGeom>
          <a:solidFill>
            <a:schemeClr val="tx1"/>
          </a:solidFill>
          <a:ln w="19050" algn="ctr">
            <a:noFill/>
            <a:miter lim="800000"/>
            <a:headEnd/>
            <a:tailEnd/>
          </a:ln>
        </p:spPr>
        <p:txBody>
          <a:bodyPr wrap="square" lIns="514158" tIns="83313" rIns="514158" bIns="83313" rtlCol="0" anchor="ctr"/>
          <a:lstStyle/>
          <a:p>
            <a:pPr marL="0" marR="0" lvl="0" indent="0" algn="just" defTabSz="1142609" rtl="0" eaLnBrk="1" fontAlgn="auto" latinLnBrk="0" hangingPunct="1">
              <a:lnSpc>
                <a:spcPct val="106000"/>
              </a:lnSpc>
              <a:spcBef>
                <a:spcPts val="0"/>
              </a:spcBef>
              <a:spcAft>
                <a:spcPts val="0"/>
              </a:spcAft>
              <a:buClrTx/>
              <a:buSzTx/>
              <a:buFontTx/>
              <a:buNone/>
              <a:tabLst/>
              <a:defRPr/>
            </a:pPr>
            <a:endParaRPr kumimoji="0" lang="en-US" sz="1499" b="0" i="0" u="none" strike="noStrike" kern="1200" cap="none" spc="0" normalizeH="0" baseline="0" noProof="0">
              <a:ln>
                <a:noFill/>
              </a:ln>
              <a:solidFill>
                <a:prstClr val="white"/>
              </a:solidFill>
              <a:effectLst/>
              <a:uLnTx/>
              <a:uFillTx/>
              <a:ea typeface="ヒラギノ角ゴ ProN W3" charset="0"/>
              <a:cs typeface="+mn-cs"/>
              <a:sym typeface="Gotham Book" charset="0"/>
            </a:endParaRPr>
          </a:p>
        </p:txBody>
      </p:sp>
      <p:sp>
        <p:nvSpPr>
          <p:cNvPr id="6" name="TextBox 5">
            <a:extLst>
              <a:ext uri="{FF2B5EF4-FFF2-40B4-BE49-F238E27FC236}">
                <a16:creationId xmlns:a16="http://schemas.microsoft.com/office/drawing/2014/main" id="{7E497EAC-C3D1-4DC4-88E8-38A55456F807}"/>
              </a:ext>
            </a:extLst>
          </p:cNvPr>
          <p:cNvSpPr txBox="1"/>
          <p:nvPr/>
        </p:nvSpPr>
        <p:spPr>
          <a:xfrm>
            <a:off x="2416256" y="3022171"/>
            <a:ext cx="1970937" cy="692304"/>
          </a:xfrm>
          <a:prstGeom prst="rect">
            <a:avLst/>
          </a:prstGeom>
          <a:noFill/>
        </p:spPr>
        <p:txBody>
          <a:bodyPr vert="horz" wrap="square" lIns="0" tIns="85693" rIns="0" bIns="85693" rtlCol="0">
            <a:spAutoFit/>
          </a:bodyPr>
          <a:lstStyle/>
          <a:p>
            <a:pPr marL="0" marR="0" lvl="0" indent="0" algn="ctr" defTabSz="1142609" rtl="0" eaLnBrk="1" fontAlgn="auto" latinLnBrk="0" hangingPunct="1">
              <a:lnSpc>
                <a:spcPct val="100000"/>
              </a:lnSpc>
              <a:spcBef>
                <a:spcPts val="187"/>
              </a:spcBef>
              <a:spcAft>
                <a:spcPts val="0"/>
              </a:spcAft>
              <a:buClrTx/>
              <a:buSzPct val="100000"/>
              <a:buFontTx/>
              <a:buNone/>
              <a:tabLst/>
              <a:defRPr/>
            </a:pPr>
            <a:r>
              <a:rPr lang="en-US" sz="1687" b="1">
                <a:solidFill>
                  <a:prstClr val="white"/>
                </a:solidFill>
                <a:ea typeface="ヒラギノ角ゴ ProN W3" charset="0"/>
                <a:sym typeface="Gotham Book" charset="0"/>
              </a:rPr>
              <a:t>Generate our own Data Set</a:t>
            </a:r>
            <a:endParaRPr kumimoji="0" lang="en-US" sz="1687" b="1" i="0" u="none" strike="noStrike" kern="1200" cap="none" spc="0" normalizeH="0" baseline="0" noProof="0">
              <a:ln>
                <a:noFill/>
              </a:ln>
              <a:solidFill>
                <a:prstClr val="white"/>
              </a:solidFill>
              <a:effectLst/>
              <a:uLnTx/>
              <a:uFillTx/>
              <a:ea typeface="ヒラギノ角ゴ ProN W3" charset="0"/>
              <a:cs typeface="+mn-cs"/>
              <a:sym typeface="Gotham Book" charset="0"/>
            </a:endParaRPr>
          </a:p>
        </p:txBody>
      </p:sp>
      <p:cxnSp>
        <p:nvCxnSpPr>
          <p:cNvPr id="7" name="Straight Connector 6">
            <a:extLst>
              <a:ext uri="{FF2B5EF4-FFF2-40B4-BE49-F238E27FC236}">
                <a16:creationId xmlns:a16="http://schemas.microsoft.com/office/drawing/2014/main" id="{A3E358B3-76B1-4015-9E09-D026CEC359A8}"/>
              </a:ext>
            </a:extLst>
          </p:cNvPr>
          <p:cNvCxnSpPr>
            <a:stCxn id="6" idx="2"/>
            <a:endCxn id="8" idx="0"/>
          </p:cNvCxnSpPr>
          <p:nvPr/>
        </p:nvCxnSpPr>
        <p:spPr>
          <a:xfrm>
            <a:off x="3401725" y="3714475"/>
            <a:ext cx="0" cy="116792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50F761-7B5D-4788-9DF3-75318FB0EC6A}"/>
              </a:ext>
            </a:extLst>
          </p:cNvPr>
          <p:cNvSpPr txBox="1"/>
          <p:nvPr/>
        </p:nvSpPr>
        <p:spPr>
          <a:xfrm>
            <a:off x="2416256" y="4882400"/>
            <a:ext cx="1970937" cy="1095876"/>
          </a:xfrm>
          <a:prstGeom prst="rect">
            <a:avLst/>
          </a:prstGeom>
          <a:noFill/>
        </p:spPr>
        <p:txBody>
          <a:bodyPr vert="horz" wrap="square" lIns="0" tIns="85693" rIns="0" bIns="85693" rtlCol="0">
            <a:spAutoFit/>
          </a:bodyPr>
          <a:lstStyle/>
          <a:p>
            <a:pPr marL="0" marR="0" lvl="0" indent="0" algn="ctr" defTabSz="1142609" rtl="0" eaLnBrk="1" fontAlgn="auto" latinLnBrk="0" hangingPunct="1">
              <a:lnSpc>
                <a:spcPct val="100000"/>
              </a:lnSpc>
              <a:spcBef>
                <a:spcPts val="187"/>
              </a:spcBef>
              <a:spcAft>
                <a:spcPts val="0"/>
              </a:spcAft>
              <a:buClrTx/>
              <a:buSzPct val="100000"/>
              <a:buFontTx/>
              <a:buNone/>
              <a:tabLst/>
              <a:defRPr/>
            </a:pPr>
            <a:r>
              <a:rPr kumimoji="0" lang="en-US" sz="1499" b="0" i="0" u="none" strike="noStrike" kern="1200" cap="none" spc="0" normalizeH="0" baseline="0" noProof="0">
                <a:ln>
                  <a:noFill/>
                </a:ln>
                <a:solidFill>
                  <a:srgbClr val="53565A"/>
                </a:solidFill>
                <a:effectLst/>
                <a:uLnTx/>
                <a:uFillTx/>
                <a:ea typeface="ヒラギノ角ゴ ProN W3" charset="0"/>
                <a:cs typeface="+mn-cs"/>
                <a:sym typeface="Gotham Book" charset="0"/>
              </a:rPr>
              <a:t>Obtain data from across platforms that we can analyze in real time</a:t>
            </a:r>
          </a:p>
        </p:txBody>
      </p:sp>
      <p:sp>
        <p:nvSpPr>
          <p:cNvPr id="9" name="Oval 8">
            <a:extLst>
              <a:ext uri="{FF2B5EF4-FFF2-40B4-BE49-F238E27FC236}">
                <a16:creationId xmlns:a16="http://schemas.microsoft.com/office/drawing/2014/main" id="{07F82813-B2C6-4037-8D6D-8B5182B1B719}"/>
              </a:ext>
            </a:extLst>
          </p:cNvPr>
          <p:cNvSpPr/>
          <p:nvPr/>
        </p:nvSpPr>
        <p:spPr bwMode="gray">
          <a:xfrm>
            <a:off x="3182137" y="2296061"/>
            <a:ext cx="428465" cy="428465"/>
          </a:xfrm>
          <a:prstGeom prst="ellipse">
            <a:avLst/>
          </a:prstGeom>
          <a:noFill/>
          <a:ln w="38100" algn="ctr">
            <a:solidFill>
              <a:schemeClr val="bg1"/>
            </a:solidFill>
            <a:miter lim="800000"/>
            <a:headEnd/>
            <a:tailEnd/>
          </a:ln>
        </p:spPr>
        <p:txBody>
          <a:bodyPr wrap="none" lIns="0" tIns="0" rIns="0" bIns="0" rtlCol="0" anchor="ctr"/>
          <a:lstStyle/>
          <a:p>
            <a:pPr marL="0" marR="0" lvl="0" indent="0" algn="ctr" defTabSz="1142609" rtl="0" eaLnBrk="1" fontAlgn="auto" latinLnBrk="0" hangingPunct="1">
              <a:lnSpc>
                <a:spcPct val="106000"/>
              </a:lnSpc>
              <a:spcBef>
                <a:spcPts val="0"/>
              </a:spcBef>
              <a:spcAft>
                <a:spcPts val="0"/>
              </a:spcAft>
              <a:buClrTx/>
              <a:buSzTx/>
              <a:buFontTx/>
              <a:buNone/>
              <a:tabLst/>
              <a:defRPr/>
            </a:pPr>
            <a:r>
              <a:rPr kumimoji="0" lang="en-US" sz="2249" b="1" i="0" u="none" strike="noStrike" kern="1200" cap="none" spc="0" normalizeH="0" baseline="0" noProof="0">
                <a:ln>
                  <a:noFill/>
                </a:ln>
                <a:solidFill>
                  <a:prstClr val="white"/>
                </a:solidFill>
                <a:effectLst/>
                <a:uLnTx/>
                <a:uFillTx/>
                <a:ea typeface="Open Sans ExtraBold" panose="020B0906030804020204" pitchFamily="34" charset="0"/>
                <a:cs typeface="Open Sans ExtraBold" panose="020B0906030804020204" pitchFamily="34" charset="0"/>
                <a:sym typeface="Gotham Book" charset="0"/>
              </a:rPr>
              <a:t>1</a:t>
            </a:r>
          </a:p>
        </p:txBody>
      </p:sp>
      <p:sp>
        <p:nvSpPr>
          <p:cNvPr id="10" name="TextBox 9">
            <a:extLst>
              <a:ext uri="{FF2B5EF4-FFF2-40B4-BE49-F238E27FC236}">
                <a16:creationId xmlns:a16="http://schemas.microsoft.com/office/drawing/2014/main" id="{886D3EB5-D697-4AF6-B737-01293DCCA5EA}"/>
              </a:ext>
            </a:extLst>
          </p:cNvPr>
          <p:cNvSpPr txBox="1"/>
          <p:nvPr/>
        </p:nvSpPr>
        <p:spPr>
          <a:xfrm>
            <a:off x="5068967" y="3022171"/>
            <a:ext cx="1970937" cy="692304"/>
          </a:xfrm>
          <a:prstGeom prst="rect">
            <a:avLst/>
          </a:prstGeom>
          <a:noFill/>
        </p:spPr>
        <p:txBody>
          <a:bodyPr vert="horz" wrap="square" lIns="0" tIns="85693" rIns="0" bIns="85693" rtlCol="0">
            <a:spAutoFit/>
          </a:bodyPr>
          <a:lstStyle/>
          <a:p>
            <a:pPr marL="0" marR="0" lvl="0" indent="0" algn="ctr" defTabSz="1142609" rtl="0" eaLnBrk="1" fontAlgn="auto" latinLnBrk="0" hangingPunct="1">
              <a:lnSpc>
                <a:spcPct val="100000"/>
              </a:lnSpc>
              <a:spcBef>
                <a:spcPts val="187"/>
              </a:spcBef>
              <a:spcAft>
                <a:spcPts val="0"/>
              </a:spcAft>
              <a:buClrTx/>
              <a:buSzPct val="100000"/>
              <a:buFontTx/>
              <a:buNone/>
              <a:tabLst/>
              <a:defRPr/>
            </a:pPr>
            <a:r>
              <a:rPr lang="en-US" sz="1687" b="1">
                <a:solidFill>
                  <a:prstClr val="white"/>
                </a:solidFill>
                <a:ea typeface="ヒラギノ角ゴ ProN W3" charset="0"/>
                <a:sym typeface="Gotham Book" charset="0"/>
              </a:rPr>
              <a:t>Implement ML pipeline</a:t>
            </a:r>
            <a:endParaRPr kumimoji="0" lang="en-US" sz="1687" b="1" i="0" u="none" strike="noStrike" kern="1200" cap="none" spc="0" normalizeH="0" baseline="0" noProof="0">
              <a:ln>
                <a:noFill/>
              </a:ln>
              <a:solidFill>
                <a:prstClr val="white"/>
              </a:solidFill>
              <a:effectLst/>
              <a:uLnTx/>
              <a:uFillTx/>
              <a:ea typeface="ヒラギノ角ゴ ProN W3" charset="0"/>
              <a:cs typeface="+mn-cs"/>
              <a:sym typeface="Gotham Book" charset="0"/>
            </a:endParaRPr>
          </a:p>
        </p:txBody>
      </p:sp>
      <p:sp>
        <p:nvSpPr>
          <p:cNvPr id="11" name="TextBox 10">
            <a:extLst>
              <a:ext uri="{FF2B5EF4-FFF2-40B4-BE49-F238E27FC236}">
                <a16:creationId xmlns:a16="http://schemas.microsoft.com/office/drawing/2014/main" id="{17AF0B26-4784-4389-9237-8C60D9B0FF91}"/>
              </a:ext>
            </a:extLst>
          </p:cNvPr>
          <p:cNvSpPr txBox="1"/>
          <p:nvPr/>
        </p:nvSpPr>
        <p:spPr>
          <a:xfrm>
            <a:off x="5068967" y="4882400"/>
            <a:ext cx="1970937" cy="1582933"/>
          </a:xfrm>
          <a:prstGeom prst="rect">
            <a:avLst/>
          </a:prstGeom>
          <a:noFill/>
        </p:spPr>
        <p:txBody>
          <a:bodyPr vert="horz" wrap="square" lIns="0" tIns="85693" rIns="0" bIns="85693" rtlCol="0">
            <a:spAutoFit/>
          </a:bodyPr>
          <a:lstStyle/>
          <a:p>
            <a:pPr algn="ctr" defTabSz="1142609">
              <a:spcBef>
                <a:spcPts val="187"/>
              </a:spcBef>
              <a:buSzPct val="100000"/>
              <a:defRPr/>
            </a:pPr>
            <a:r>
              <a:rPr kumimoji="0" lang="en-US" sz="1499" b="0" i="0" u="none" strike="noStrike" kern="1200" cap="none" spc="0" normalizeH="0" baseline="0" noProof="0">
                <a:ln>
                  <a:noFill/>
                </a:ln>
                <a:solidFill>
                  <a:srgbClr val="53565A"/>
                </a:solidFill>
                <a:effectLst/>
                <a:uLnTx/>
                <a:uFillTx/>
                <a:ea typeface="ヒラギノ角ゴ ProN W3" charset="0"/>
                <a:cs typeface="+mn-cs"/>
                <a:sym typeface="Gotham Book" charset="0"/>
              </a:rPr>
              <a:t>Improved automation, scalability, efficiency, monitoring, and flexibility</a:t>
            </a:r>
          </a:p>
          <a:p>
            <a:pPr marL="0" marR="0" lvl="0" indent="0" algn="ctr" defTabSz="1142609" rtl="0" eaLnBrk="1" fontAlgn="auto" latinLnBrk="0" hangingPunct="1">
              <a:lnSpc>
                <a:spcPct val="100000"/>
              </a:lnSpc>
              <a:spcBef>
                <a:spcPts val="187"/>
              </a:spcBef>
              <a:spcAft>
                <a:spcPts val="0"/>
              </a:spcAft>
              <a:buClrTx/>
              <a:buSzPct val="100000"/>
              <a:buFontTx/>
              <a:buNone/>
              <a:tabLst/>
              <a:defRPr/>
            </a:pPr>
            <a:r>
              <a:rPr lang="en-US" sz="1499">
                <a:solidFill>
                  <a:srgbClr val="53565A"/>
                </a:solidFill>
                <a:ea typeface="ヒラギノ角ゴ ProN W3" charset="0"/>
                <a:sym typeface="Gotham Book" charset="0"/>
              </a:rPr>
              <a:t> </a:t>
            </a:r>
            <a:endParaRPr kumimoji="0" lang="en-US" sz="1499" b="0" i="0" u="none" strike="noStrike" kern="1200" cap="none" spc="0" normalizeH="0" baseline="0" noProof="0">
              <a:ln>
                <a:noFill/>
              </a:ln>
              <a:solidFill>
                <a:srgbClr val="53565A"/>
              </a:solidFill>
              <a:effectLst/>
              <a:uLnTx/>
              <a:uFillTx/>
              <a:ea typeface="ヒラギノ角ゴ ProN W3" charset="0"/>
              <a:cs typeface="+mn-cs"/>
              <a:sym typeface="Gotham Book" charset="0"/>
            </a:endParaRPr>
          </a:p>
        </p:txBody>
      </p:sp>
      <p:cxnSp>
        <p:nvCxnSpPr>
          <p:cNvPr id="12" name="Straight Connector 11">
            <a:extLst>
              <a:ext uri="{FF2B5EF4-FFF2-40B4-BE49-F238E27FC236}">
                <a16:creationId xmlns:a16="http://schemas.microsoft.com/office/drawing/2014/main" id="{23BEF38E-5861-43A8-8405-239987EDCF73}"/>
              </a:ext>
            </a:extLst>
          </p:cNvPr>
          <p:cNvCxnSpPr>
            <a:cxnSpLocks/>
            <a:stCxn id="10" idx="2"/>
            <a:endCxn id="11" idx="0"/>
          </p:cNvCxnSpPr>
          <p:nvPr/>
        </p:nvCxnSpPr>
        <p:spPr>
          <a:xfrm>
            <a:off x="6054436" y="3714475"/>
            <a:ext cx="0" cy="116792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129A5E4-5E01-4F9A-B583-27C623664DB7}"/>
              </a:ext>
            </a:extLst>
          </p:cNvPr>
          <p:cNvSpPr/>
          <p:nvPr/>
        </p:nvSpPr>
        <p:spPr bwMode="gray">
          <a:xfrm>
            <a:off x="5840203" y="2296061"/>
            <a:ext cx="428465" cy="428465"/>
          </a:xfrm>
          <a:prstGeom prst="ellipse">
            <a:avLst/>
          </a:prstGeom>
          <a:noFill/>
          <a:ln w="38100" algn="ctr">
            <a:solidFill>
              <a:schemeClr val="bg1"/>
            </a:solidFill>
            <a:miter lim="800000"/>
            <a:headEnd/>
            <a:tailEnd/>
          </a:ln>
        </p:spPr>
        <p:txBody>
          <a:bodyPr wrap="square" lIns="0" tIns="0" rIns="0" bIns="0" rtlCol="0" anchor="ctr"/>
          <a:lstStyle/>
          <a:p>
            <a:pPr marL="0" marR="0" lvl="0" indent="0" algn="ctr" defTabSz="1142609" rtl="0" eaLnBrk="1" fontAlgn="auto" latinLnBrk="0" hangingPunct="1">
              <a:lnSpc>
                <a:spcPct val="106000"/>
              </a:lnSpc>
              <a:spcBef>
                <a:spcPts val="0"/>
              </a:spcBef>
              <a:spcAft>
                <a:spcPts val="0"/>
              </a:spcAft>
              <a:buClrTx/>
              <a:buSzTx/>
              <a:buFontTx/>
              <a:buNone/>
              <a:tabLst/>
              <a:defRPr/>
            </a:pPr>
            <a:r>
              <a:rPr kumimoji="0" lang="en-US" sz="2249" b="1" i="0" u="none" strike="noStrike" kern="1200" cap="none" spc="0" normalizeH="0" baseline="0" noProof="0">
                <a:ln>
                  <a:noFill/>
                </a:ln>
                <a:solidFill>
                  <a:prstClr val="white"/>
                </a:solidFill>
                <a:effectLst/>
                <a:uLnTx/>
                <a:uFillTx/>
                <a:ea typeface="Open Sans ExtraBold" panose="020B0906030804020204" pitchFamily="34" charset="0"/>
                <a:cs typeface="Open Sans ExtraBold" panose="020B0906030804020204" pitchFamily="34" charset="0"/>
                <a:sym typeface="Gotham Book" charset="0"/>
              </a:rPr>
              <a:t>2</a:t>
            </a:r>
          </a:p>
        </p:txBody>
      </p:sp>
      <p:sp>
        <p:nvSpPr>
          <p:cNvPr id="14" name="TextBox 13">
            <a:extLst>
              <a:ext uri="{FF2B5EF4-FFF2-40B4-BE49-F238E27FC236}">
                <a16:creationId xmlns:a16="http://schemas.microsoft.com/office/drawing/2014/main" id="{7FAA3669-466E-4C56-A537-A03EA0A4818C}"/>
              </a:ext>
            </a:extLst>
          </p:cNvPr>
          <p:cNvSpPr txBox="1"/>
          <p:nvPr/>
        </p:nvSpPr>
        <p:spPr>
          <a:xfrm>
            <a:off x="7721676" y="3022171"/>
            <a:ext cx="1970937" cy="1211549"/>
          </a:xfrm>
          <a:prstGeom prst="rect">
            <a:avLst/>
          </a:prstGeom>
          <a:noFill/>
        </p:spPr>
        <p:txBody>
          <a:bodyPr vert="horz" wrap="square" lIns="0" tIns="85693" rIns="0" bIns="85693" rtlCol="0">
            <a:spAutoFit/>
          </a:bodyPr>
          <a:lstStyle/>
          <a:p>
            <a:pPr marL="0" marR="0" lvl="0" indent="0" algn="ctr" defTabSz="1142609" rtl="0" eaLnBrk="1" fontAlgn="auto" latinLnBrk="0" hangingPunct="1">
              <a:lnSpc>
                <a:spcPct val="100000"/>
              </a:lnSpc>
              <a:spcBef>
                <a:spcPts val="187"/>
              </a:spcBef>
              <a:spcAft>
                <a:spcPts val="0"/>
              </a:spcAft>
              <a:buClrTx/>
              <a:buSzPct val="100000"/>
              <a:buFontTx/>
              <a:buNone/>
              <a:tabLst/>
              <a:defRPr/>
            </a:pPr>
            <a:r>
              <a:rPr kumimoji="0" lang="en-US" sz="1687" b="1" i="0" u="none" strike="noStrike" kern="1200" cap="none" spc="0" normalizeH="0" baseline="0" noProof="0">
                <a:ln>
                  <a:noFill/>
                </a:ln>
                <a:solidFill>
                  <a:prstClr val="white"/>
                </a:solidFill>
                <a:effectLst/>
                <a:uLnTx/>
                <a:uFillTx/>
                <a:ea typeface="ヒラギノ角ゴ ProN W3" charset="0"/>
                <a:cs typeface="+mn-cs"/>
                <a:sym typeface="Gotham Book" charset="0"/>
              </a:rPr>
              <a:t>Utilize Pipeline to provide in-time feedback to developers</a:t>
            </a:r>
          </a:p>
        </p:txBody>
      </p:sp>
      <p:sp>
        <p:nvSpPr>
          <p:cNvPr id="15" name="TextBox 14">
            <a:extLst>
              <a:ext uri="{FF2B5EF4-FFF2-40B4-BE49-F238E27FC236}">
                <a16:creationId xmlns:a16="http://schemas.microsoft.com/office/drawing/2014/main" id="{42AD4822-1C8A-4D7A-BBF6-B5C50BF05A8B}"/>
              </a:ext>
            </a:extLst>
          </p:cNvPr>
          <p:cNvSpPr txBox="1"/>
          <p:nvPr/>
        </p:nvSpPr>
        <p:spPr>
          <a:xfrm>
            <a:off x="7721678" y="4882400"/>
            <a:ext cx="1970937" cy="865172"/>
          </a:xfrm>
          <a:prstGeom prst="rect">
            <a:avLst/>
          </a:prstGeom>
          <a:noFill/>
        </p:spPr>
        <p:txBody>
          <a:bodyPr vert="horz" wrap="square" lIns="0" tIns="85693" rIns="0" bIns="85693" rtlCol="0">
            <a:spAutoFit/>
          </a:bodyPr>
          <a:lstStyle/>
          <a:p>
            <a:pPr marL="0" marR="0" lvl="0" indent="0" algn="ctr" defTabSz="1142609" rtl="0" eaLnBrk="1" fontAlgn="auto" latinLnBrk="0" hangingPunct="1">
              <a:lnSpc>
                <a:spcPct val="100000"/>
              </a:lnSpc>
              <a:spcBef>
                <a:spcPts val="187"/>
              </a:spcBef>
              <a:spcAft>
                <a:spcPts val="0"/>
              </a:spcAft>
              <a:buClrTx/>
              <a:buSzPct val="100000"/>
              <a:buFontTx/>
              <a:buNone/>
              <a:tabLst/>
              <a:defRPr/>
            </a:pPr>
            <a:r>
              <a:rPr lang="en-US" sz="1499">
                <a:solidFill>
                  <a:srgbClr val="53565A"/>
                </a:solidFill>
                <a:ea typeface="ヒラギノ角ゴ ProN W3" charset="0"/>
                <a:sym typeface="Gotham Book" charset="0"/>
              </a:rPr>
              <a:t>Immediate feedback from consumers after updates for example</a:t>
            </a:r>
          </a:p>
        </p:txBody>
      </p:sp>
      <p:cxnSp>
        <p:nvCxnSpPr>
          <p:cNvPr id="16" name="Straight Connector 15">
            <a:extLst>
              <a:ext uri="{FF2B5EF4-FFF2-40B4-BE49-F238E27FC236}">
                <a16:creationId xmlns:a16="http://schemas.microsoft.com/office/drawing/2014/main" id="{C22F41E7-0100-4045-ADDA-8160B8AF7CC2}"/>
              </a:ext>
            </a:extLst>
          </p:cNvPr>
          <p:cNvCxnSpPr>
            <a:stCxn id="14" idx="2"/>
            <a:endCxn id="15" idx="0"/>
          </p:cNvCxnSpPr>
          <p:nvPr/>
        </p:nvCxnSpPr>
        <p:spPr>
          <a:xfrm>
            <a:off x="8707145" y="4233720"/>
            <a:ext cx="2" cy="64868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C1F5DAF-5491-43C6-908A-0FC3712AB87E}"/>
              </a:ext>
            </a:extLst>
          </p:cNvPr>
          <p:cNvSpPr/>
          <p:nvPr/>
        </p:nvSpPr>
        <p:spPr bwMode="gray">
          <a:xfrm>
            <a:off x="8492914" y="2296061"/>
            <a:ext cx="428465" cy="428465"/>
          </a:xfrm>
          <a:prstGeom prst="ellipse">
            <a:avLst/>
          </a:prstGeom>
          <a:noFill/>
          <a:ln w="38100" algn="ctr">
            <a:solidFill>
              <a:schemeClr val="bg1"/>
            </a:solidFill>
            <a:miter lim="800000"/>
            <a:headEnd/>
            <a:tailEnd/>
          </a:ln>
        </p:spPr>
        <p:txBody>
          <a:bodyPr wrap="square" lIns="0" tIns="0" rIns="0" bIns="0" rtlCol="0" anchor="ctr"/>
          <a:lstStyle/>
          <a:p>
            <a:pPr marL="0" marR="0" lvl="0" indent="0" algn="ctr" defTabSz="1142609" rtl="0" eaLnBrk="1" fontAlgn="auto" latinLnBrk="0" hangingPunct="1">
              <a:lnSpc>
                <a:spcPct val="106000"/>
              </a:lnSpc>
              <a:spcBef>
                <a:spcPts val="0"/>
              </a:spcBef>
              <a:spcAft>
                <a:spcPts val="0"/>
              </a:spcAft>
              <a:buClrTx/>
              <a:buSzTx/>
              <a:buFontTx/>
              <a:buNone/>
              <a:tabLst/>
              <a:defRPr/>
            </a:pPr>
            <a:r>
              <a:rPr kumimoji="0" lang="en-US" sz="2249" b="1" i="0" u="none" strike="noStrike" kern="1200" cap="none" spc="0" normalizeH="0" baseline="0" noProof="0">
                <a:ln>
                  <a:noFill/>
                </a:ln>
                <a:solidFill>
                  <a:prstClr val="white"/>
                </a:solidFill>
                <a:effectLst/>
                <a:uLnTx/>
                <a:uFillTx/>
                <a:ea typeface="Open Sans ExtraBold" panose="020B0906030804020204" pitchFamily="34" charset="0"/>
                <a:cs typeface="Open Sans ExtraBold" panose="020B0906030804020204" pitchFamily="34" charset="0"/>
                <a:sym typeface="Gotham Book" charset="0"/>
              </a:rPr>
              <a:t>3</a:t>
            </a:r>
          </a:p>
        </p:txBody>
      </p:sp>
    </p:spTree>
    <p:extLst>
      <p:ext uri="{BB962C8B-B14F-4D97-AF65-F5344CB8AC3E}">
        <p14:creationId xmlns:p14="http://schemas.microsoft.com/office/powerpoint/2010/main" val="2838510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2AD0187A-E19C-42D5-A8C5-DC1F153882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21" name="Object 20" hidden="1">
                        <a:extLst>
                          <a:ext uri="{FF2B5EF4-FFF2-40B4-BE49-F238E27FC236}">
                            <a16:creationId xmlns:a16="http://schemas.microsoft.com/office/drawing/2014/main" id="{2AD0187A-E19C-42D5-A8C5-DC1F153882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B2668EB0-439A-489C-AC84-EE8BADE5A09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6DC37B91-BB45-46C4-98B6-9CE7419630ED}"/>
              </a:ext>
            </a:extLst>
          </p:cNvPr>
          <p:cNvSpPr>
            <a:spLocks noGrp="1"/>
          </p:cNvSpPr>
          <p:nvPr>
            <p:ph type="title"/>
          </p:nvPr>
        </p:nvSpPr>
        <p:spPr>
          <a:xfrm>
            <a:off x="133188" y="182512"/>
            <a:ext cx="5234068" cy="1169988"/>
          </a:xfrm>
        </p:spPr>
        <p:txBody>
          <a:bodyPr/>
          <a:lstStyle/>
          <a:p>
            <a:pPr algn="ctr"/>
            <a:r>
              <a:rPr lang="en-US" b="1">
                <a:latin typeface="Open Sans"/>
                <a:ea typeface="Open Sans"/>
                <a:cs typeface="Open Sans"/>
              </a:rPr>
              <a:t>Recommendations</a:t>
            </a:r>
            <a:endParaRPr lang="en-US" b="1"/>
          </a:p>
        </p:txBody>
      </p:sp>
      <p:sp>
        <p:nvSpPr>
          <p:cNvPr id="4" name="Text Placeholder 3">
            <a:extLst>
              <a:ext uri="{FF2B5EF4-FFF2-40B4-BE49-F238E27FC236}">
                <a16:creationId xmlns:a16="http://schemas.microsoft.com/office/drawing/2014/main" id="{4211932F-C17A-4C84-A4A9-B2C43FF76E25}"/>
              </a:ext>
            </a:extLst>
          </p:cNvPr>
          <p:cNvSpPr>
            <a:spLocks noGrp="1"/>
          </p:cNvSpPr>
          <p:nvPr>
            <p:ph type="body" sz="quarter" idx="4294967295"/>
          </p:nvPr>
        </p:nvSpPr>
        <p:spPr>
          <a:xfrm>
            <a:off x="29973" y="1330380"/>
            <a:ext cx="5763788" cy="518479"/>
          </a:xfrm>
        </p:spPr>
        <p:txBody>
          <a:bodyPr>
            <a:normAutofit/>
          </a:bodyPr>
          <a:lstStyle/>
          <a:p>
            <a:pPr marL="0" indent="0">
              <a:buNone/>
            </a:pPr>
            <a:r>
              <a:rPr lang="en-US" sz="1200">
                <a:solidFill>
                  <a:schemeClr val="accent6"/>
                </a:solidFill>
                <a:latin typeface="Open Sans" panose="020B0606030504020204" pitchFamily="34" charset="0"/>
                <a:ea typeface="Open Sans" panose="020B0606030504020204" pitchFamily="34" charset="0"/>
                <a:cs typeface="Open Sans" panose="020B0606030504020204" pitchFamily="34" charset="0"/>
              </a:rPr>
              <a:t>To maximize profitability the company should act now! </a:t>
            </a:r>
          </a:p>
        </p:txBody>
      </p:sp>
      <p:pic>
        <p:nvPicPr>
          <p:cNvPr id="6" name="Picture 5">
            <a:extLst>
              <a:ext uri="{FF2B5EF4-FFF2-40B4-BE49-F238E27FC236}">
                <a16:creationId xmlns:a16="http://schemas.microsoft.com/office/drawing/2014/main" id="{66E12757-E0DB-4A27-9D03-04B151490364}"/>
              </a:ext>
            </a:extLst>
          </p:cNvPr>
          <p:cNvPicPr>
            <a:picLocks noChangeAspect="1"/>
          </p:cNvPicPr>
          <p:nvPr/>
        </p:nvPicPr>
        <p:blipFill rotWithShape="1">
          <a:blip r:embed="rId7" cstate="print">
            <a:duotone>
              <a:prstClr val="black"/>
              <a:schemeClr val="accent6">
                <a:tint val="45000"/>
                <a:satMod val="400000"/>
              </a:schemeClr>
            </a:duotone>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a:ext>
            </a:extLst>
          </a:blip>
          <a:srcRect/>
          <a:stretch/>
        </p:blipFill>
        <p:spPr>
          <a:xfrm>
            <a:off x="5010398" y="0"/>
            <a:ext cx="2478000" cy="6858000"/>
          </a:xfrm>
          <a:prstGeom prst="rect">
            <a:avLst/>
          </a:prstGeom>
        </p:spPr>
      </p:pic>
      <p:sp>
        <p:nvSpPr>
          <p:cNvPr id="10" name="Title 5">
            <a:extLst>
              <a:ext uri="{FF2B5EF4-FFF2-40B4-BE49-F238E27FC236}">
                <a16:creationId xmlns:a16="http://schemas.microsoft.com/office/drawing/2014/main" id="{B7F93734-50C1-45A8-A9CB-FFF2EED8B5DE}"/>
              </a:ext>
            </a:extLst>
          </p:cNvPr>
          <p:cNvSpPr txBox="1">
            <a:spLocks/>
          </p:cNvSpPr>
          <p:nvPr/>
        </p:nvSpPr>
        <p:spPr>
          <a:xfrm>
            <a:off x="914400" y="694944"/>
            <a:ext cx="4879361" cy="19958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endParaRPr lang="en-US" sz="4000"/>
          </a:p>
        </p:txBody>
      </p:sp>
      <p:sp>
        <p:nvSpPr>
          <p:cNvPr id="11" name="Text Placeholder 7">
            <a:extLst>
              <a:ext uri="{FF2B5EF4-FFF2-40B4-BE49-F238E27FC236}">
                <a16:creationId xmlns:a16="http://schemas.microsoft.com/office/drawing/2014/main" id="{A7592752-3FA4-4314-B91A-D83AE27053C4}"/>
              </a:ext>
            </a:extLst>
          </p:cNvPr>
          <p:cNvSpPr txBox="1">
            <a:spLocks/>
          </p:cNvSpPr>
          <p:nvPr/>
        </p:nvSpPr>
        <p:spPr>
          <a:xfrm>
            <a:off x="3438799" y="3086946"/>
            <a:ext cx="4131347" cy="1169988"/>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7" name="Rectangle 16">
            <a:extLst>
              <a:ext uri="{FF2B5EF4-FFF2-40B4-BE49-F238E27FC236}">
                <a16:creationId xmlns:a16="http://schemas.microsoft.com/office/drawing/2014/main" id="{03400AE2-2957-4359-BDB0-67A4D9BC171A}"/>
              </a:ext>
            </a:extLst>
          </p:cNvPr>
          <p:cNvSpPr/>
          <p:nvPr/>
        </p:nvSpPr>
        <p:spPr>
          <a:xfrm>
            <a:off x="176269" y="4256934"/>
            <a:ext cx="4669653" cy="2507423"/>
          </a:xfrm>
          <a:prstGeom prst="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algn="ctr">
              <a:defRPr/>
            </a:pPr>
            <a:r>
              <a:rPr lang="en-US" b="1" spc="300">
                <a:solidFill>
                  <a:srgbClr val="000000"/>
                </a:solidFill>
                <a:latin typeface="Open Sans" panose="020B0606030504020204" pitchFamily="34" charset="0"/>
                <a:ea typeface="Open Sans" panose="020B0606030504020204" pitchFamily="34" charset="0"/>
                <a:cs typeface="Open Sans" panose="020B0606030504020204" pitchFamily="34" charset="0"/>
              </a:rPr>
              <a:t>INVEST IN API</a:t>
            </a:r>
            <a:endParaRPr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endParaRPr>
          </a:p>
        </p:txBody>
      </p:sp>
      <p:sp>
        <p:nvSpPr>
          <p:cNvPr id="18" name="Text Placeholder 2">
            <a:extLst>
              <a:ext uri="{FF2B5EF4-FFF2-40B4-BE49-F238E27FC236}">
                <a16:creationId xmlns:a16="http://schemas.microsoft.com/office/drawing/2014/main" id="{3469B041-2084-4B52-B2CB-0EE9645333BD}"/>
              </a:ext>
            </a:extLst>
          </p:cNvPr>
          <p:cNvSpPr txBox="1">
            <a:spLocks/>
          </p:cNvSpPr>
          <p:nvPr/>
        </p:nvSpPr>
        <p:spPr>
          <a:xfrm>
            <a:off x="516855" y="5949108"/>
            <a:ext cx="4021608" cy="38083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latin typeface="Open Sans"/>
                <a:ea typeface="Open Sans"/>
                <a:cs typeface="Open Sans"/>
              </a:rPr>
              <a:t>Invest in API for Reddit, Twitter, Threads and other social media platforms to have access to opinions</a:t>
            </a:r>
            <a:endParaRPr lang="en-US" b="1">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23">
            <a:extLst>
              <a:ext uri="{FF2B5EF4-FFF2-40B4-BE49-F238E27FC236}">
                <a16:creationId xmlns:a16="http://schemas.microsoft.com/office/drawing/2014/main" id="{5A45D484-BCCF-4F61-BA78-3DA4CF6CE26E}"/>
              </a:ext>
            </a:extLst>
          </p:cNvPr>
          <p:cNvSpPr/>
          <p:nvPr/>
        </p:nvSpPr>
        <p:spPr>
          <a:xfrm>
            <a:off x="7570146" y="124665"/>
            <a:ext cx="4445583" cy="3304335"/>
          </a:xfrm>
          <a:prstGeom prst="rect">
            <a:avLst/>
          </a:prstGeom>
          <a:no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 THE MODEL INTO EVERDAY DECISIONS</a:t>
            </a:r>
            <a:endParaRPr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endParaRPr>
          </a:p>
        </p:txBody>
      </p:sp>
      <p:sp>
        <p:nvSpPr>
          <p:cNvPr id="25" name="Text Placeholder 2">
            <a:extLst>
              <a:ext uri="{FF2B5EF4-FFF2-40B4-BE49-F238E27FC236}">
                <a16:creationId xmlns:a16="http://schemas.microsoft.com/office/drawing/2014/main" id="{57969CB2-20C0-4237-9F13-23C4E056D4FE}"/>
              </a:ext>
            </a:extLst>
          </p:cNvPr>
          <p:cNvSpPr txBox="1">
            <a:spLocks/>
          </p:cNvSpPr>
          <p:nvPr/>
        </p:nvSpPr>
        <p:spPr>
          <a:xfrm>
            <a:off x="7821729" y="2481637"/>
            <a:ext cx="3959146" cy="74688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a:latin typeface="Open Sans" panose="020B0606030504020204" pitchFamily="34" charset="0"/>
                <a:ea typeface="Open Sans" panose="020B0606030504020204" pitchFamily="34" charset="0"/>
                <a:cs typeface="Open Sans" panose="020B0606030504020204" pitchFamily="34" charset="0"/>
              </a:rPr>
              <a:t>Our analysis and model will allow for real in-time feedback to be used in the day to day. </a:t>
            </a:r>
          </a:p>
        </p:txBody>
      </p:sp>
      <p:sp>
        <p:nvSpPr>
          <p:cNvPr id="33" name="Rectangle 32">
            <a:extLst>
              <a:ext uri="{FF2B5EF4-FFF2-40B4-BE49-F238E27FC236}">
                <a16:creationId xmlns:a16="http://schemas.microsoft.com/office/drawing/2014/main" id="{6E35D201-7631-429E-96D5-A59FA552F7F9}"/>
              </a:ext>
            </a:extLst>
          </p:cNvPr>
          <p:cNvSpPr/>
          <p:nvPr/>
        </p:nvSpPr>
        <p:spPr>
          <a:xfrm>
            <a:off x="7570147" y="3553307"/>
            <a:ext cx="4445582" cy="3266136"/>
          </a:xfrm>
          <a:prstGeom prst="rect">
            <a:avLst/>
          </a:prstGeom>
          <a:noFill/>
          <a:ln w="222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algn="ctr">
              <a:defRPr/>
            </a:pPr>
            <a:r>
              <a:rPr lang="en-US" b="1" spc="300">
                <a:solidFill>
                  <a:srgbClr val="000000"/>
                </a:solidFill>
                <a:latin typeface="Open Sans" panose="020B0606030504020204" pitchFamily="34" charset="0"/>
                <a:ea typeface="Open Sans" panose="020B0606030504020204" pitchFamily="34" charset="0"/>
                <a:cs typeface="Open Sans" panose="020B0606030504020204" pitchFamily="34" charset="0"/>
              </a:rPr>
              <a:t>FOCUS ON REAL-TIME DATA AROUND THE WORLD</a:t>
            </a:r>
            <a:endParaRPr lang="en-US" sz="500" i="1" spc="300">
              <a:solidFill>
                <a:srgbClr val="000000"/>
              </a:solidFill>
              <a:ea typeface="Verdana" panose="020B0604030504040204" pitchFamily="34" charset="0"/>
              <a:cs typeface="Calibri"/>
            </a:endParaRPr>
          </a:p>
          <a:p>
            <a:pPr marL="171450" indent="-171450">
              <a:buFont typeface="Arial" panose="020B0604020202020204" pitchFamily="34" charset="0"/>
              <a:buChar char="•"/>
              <a:defRPr/>
            </a:pPr>
            <a:endParaRPr lang="en-US" sz="900" i="1" spc="300">
              <a:solidFill>
                <a:srgbClr val="000000"/>
              </a:solidFill>
              <a:ea typeface="Verdana" panose="020B0604030504040204" pitchFamily="34" charset="0"/>
              <a:cs typeface="Calibri"/>
            </a:endParaRPr>
          </a:p>
        </p:txBody>
      </p:sp>
      <p:sp>
        <p:nvSpPr>
          <p:cNvPr id="34" name="Text Placeholder 2">
            <a:extLst>
              <a:ext uri="{FF2B5EF4-FFF2-40B4-BE49-F238E27FC236}">
                <a16:creationId xmlns:a16="http://schemas.microsoft.com/office/drawing/2014/main" id="{E6B459CC-1D92-4F40-B476-31B5EC7CA4A4}"/>
              </a:ext>
            </a:extLst>
          </p:cNvPr>
          <p:cNvSpPr txBox="1">
            <a:spLocks/>
          </p:cNvSpPr>
          <p:nvPr/>
        </p:nvSpPr>
        <p:spPr>
          <a:xfrm>
            <a:off x="7821729" y="5949108"/>
            <a:ext cx="3959146" cy="746885"/>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latin typeface="Open Sans" panose="020B0606030504020204" pitchFamily="34" charset="0"/>
                <a:ea typeface="Open Sans" panose="020B0606030504020204" pitchFamily="34" charset="0"/>
                <a:cs typeface="Open Sans" panose="020B0606030504020204" pitchFamily="34" charset="0"/>
              </a:rPr>
              <a:t>Serve users all over the world with different expectations and be able to cater to them all</a:t>
            </a:r>
          </a:p>
        </p:txBody>
      </p:sp>
      <p:grpSp>
        <p:nvGrpSpPr>
          <p:cNvPr id="35" name="Graphic 4">
            <a:extLst>
              <a:ext uri="{FF2B5EF4-FFF2-40B4-BE49-F238E27FC236}">
                <a16:creationId xmlns:a16="http://schemas.microsoft.com/office/drawing/2014/main" id="{D5EF2FDB-CE2B-48E2-B4D5-6382B0D7BAC8}"/>
              </a:ext>
            </a:extLst>
          </p:cNvPr>
          <p:cNvGrpSpPr/>
          <p:nvPr/>
        </p:nvGrpSpPr>
        <p:grpSpPr>
          <a:xfrm>
            <a:off x="9472345" y="3988268"/>
            <a:ext cx="722376" cy="722376"/>
            <a:chOff x="467104" y="3339623"/>
            <a:chExt cx="362309" cy="361971"/>
          </a:xfrm>
          <a:solidFill>
            <a:schemeClr val="accent6">
              <a:lumMod val="50000"/>
            </a:schemeClr>
          </a:solidFill>
        </p:grpSpPr>
        <p:sp>
          <p:nvSpPr>
            <p:cNvPr id="36" name="Graphic 4">
              <a:extLst>
                <a:ext uri="{FF2B5EF4-FFF2-40B4-BE49-F238E27FC236}">
                  <a16:creationId xmlns:a16="http://schemas.microsoft.com/office/drawing/2014/main" id="{701A6190-32C7-461C-975C-B05E7350C901}"/>
                </a:ext>
              </a:extLst>
            </p:cNvPr>
            <p:cNvSpPr/>
            <p:nvPr/>
          </p:nvSpPr>
          <p:spPr>
            <a:xfrm>
              <a:off x="467104" y="3339623"/>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05981270-14D2-4520-BE08-25A1C6172F2B}"/>
                </a:ext>
              </a:extLst>
            </p:cNvPr>
            <p:cNvSpPr/>
            <p:nvPr/>
          </p:nvSpPr>
          <p:spPr>
            <a:xfrm>
              <a:off x="534250" y="3407004"/>
              <a:ext cx="228708" cy="228496"/>
            </a:xfrm>
            <a:custGeom>
              <a:avLst/>
              <a:gdLst>
                <a:gd name="connsiteX0" fmla="*/ 228070 w 228708"/>
                <a:gd name="connsiteY0" fmla="*/ 106263 h 228496"/>
                <a:gd name="connsiteX1" fmla="*/ 106661 w 228708"/>
                <a:gd name="connsiteY1" fmla="*/ 289 h 228496"/>
                <a:gd name="connsiteX2" fmla="*/ 13368 w 228708"/>
                <a:gd name="connsiteY2" fmla="*/ 60299 h 228496"/>
                <a:gd name="connsiteX3" fmla="*/ 13368 w 228708"/>
                <a:gd name="connsiteY3" fmla="*/ 60937 h 228496"/>
                <a:gd name="connsiteX4" fmla="*/ 35732 w 228708"/>
                <a:gd name="connsiteY4" fmla="*/ 196916 h 228496"/>
                <a:gd name="connsiteX5" fmla="*/ 37010 w 228708"/>
                <a:gd name="connsiteY5" fmla="*/ 198193 h 228496"/>
                <a:gd name="connsiteX6" fmla="*/ 146278 w 228708"/>
                <a:gd name="connsiteY6" fmla="*/ 223728 h 228496"/>
                <a:gd name="connsiteX7" fmla="*/ 147556 w 228708"/>
                <a:gd name="connsiteY7" fmla="*/ 223728 h 228496"/>
                <a:gd name="connsiteX8" fmla="*/ 155863 w 228708"/>
                <a:gd name="connsiteY8" fmla="*/ 220536 h 228496"/>
                <a:gd name="connsiteX9" fmla="*/ 157141 w 228708"/>
                <a:gd name="connsiteY9" fmla="*/ 219898 h 228496"/>
                <a:gd name="connsiteX10" fmla="*/ 186535 w 228708"/>
                <a:gd name="connsiteY10" fmla="*/ 202661 h 228496"/>
                <a:gd name="connsiteX11" fmla="*/ 187174 w 228708"/>
                <a:gd name="connsiteY11" fmla="*/ 202023 h 228496"/>
                <a:gd name="connsiteX12" fmla="*/ 228708 w 228708"/>
                <a:gd name="connsiteY12" fmla="*/ 113924 h 228496"/>
                <a:gd name="connsiteX13" fmla="*/ 228708 w 228708"/>
                <a:gd name="connsiteY13" fmla="*/ 109455 h 228496"/>
                <a:gd name="connsiteX14" fmla="*/ 228070 w 228708"/>
                <a:gd name="connsiteY14" fmla="*/ 106263 h 228496"/>
                <a:gd name="connsiteX15" fmla="*/ 215290 w 228708"/>
                <a:gd name="connsiteY15" fmla="*/ 103710 h 228496"/>
                <a:gd name="connsiteX16" fmla="*/ 203788 w 228708"/>
                <a:gd name="connsiteY16" fmla="*/ 92219 h 228496"/>
                <a:gd name="connsiteX17" fmla="*/ 199315 w 228708"/>
                <a:gd name="connsiteY17" fmla="*/ 90303 h 228496"/>
                <a:gd name="connsiteX18" fmla="*/ 194203 w 228708"/>
                <a:gd name="connsiteY18" fmla="*/ 90303 h 228496"/>
                <a:gd name="connsiteX19" fmla="*/ 187813 w 228708"/>
                <a:gd name="connsiteY19" fmla="*/ 96687 h 228496"/>
                <a:gd name="connsiteX20" fmla="*/ 187813 w 228708"/>
                <a:gd name="connsiteY20" fmla="*/ 99879 h 228496"/>
                <a:gd name="connsiteX21" fmla="*/ 183979 w 228708"/>
                <a:gd name="connsiteY21" fmla="*/ 103710 h 228496"/>
                <a:gd name="connsiteX22" fmla="*/ 182062 w 228708"/>
                <a:gd name="connsiteY22" fmla="*/ 108179 h 228496"/>
                <a:gd name="connsiteX23" fmla="*/ 182062 w 228708"/>
                <a:gd name="connsiteY23" fmla="*/ 113924 h 228496"/>
                <a:gd name="connsiteX24" fmla="*/ 183979 w 228708"/>
                <a:gd name="connsiteY24" fmla="*/ 118393 h 228496"/>
                <a:gd name="connsiteX25" fmla="*/ 187813 w 228708"/>
                <a:gd name="connsiteY25" fmla="*/ 122223 h 228496"/>
                <a:gd name="connsiteX26" fmla="*/ 187813 w 228708"/>
                <a:gd name="connsiteY26" fmla="*/ 123500 h 228496"/>
                <a:gd name="connsiteX27" fmla="*/ 184618 w 228708"/>
                <a:gd name="connsiteY27" fmla="*/ 129884 h 228496"/>
                <a:gd name="connsiteX28" fmla="*/ 181423 w 228708"/>
                <a:gd name="connsiteY28" fmla="*/ 129884 h 228496"/>
                <a:gd name="connsiteX29" fmla="*/ 177589 w 228708"/>
                <a:gd name="connsiteY29" fmla="*/ 122862 h 228496"/>
                <a:gd name="connsiteX30" fmla="*/ 171838 w 228708"/>
                <a:gd name="connsiteY30" fmla="*/ 95411 h 228496"/>
                <a:gd name="connsiteX31" fmla="*/ 165448 w 228708"/>
                <a:gd name="connsiteY31" fmla="*/ 90303 h 228496"/>
                <a:gd name="connsiteX32" fmla="*/ 159697 w 228708"/>
                <a:gd name="connsiteY32" fmla="*/ 90303 h 228496"/>
                <a:gd name="connsiteX33" fmla="*/ 155224 w 228708"/>
                <a:gd name="connsiteY33" fmla="*/ 92219 h 228496"/>
                <a:gd name="connsiteX34" fmla="*/ 152029 w 228708"/>
                <a:gd name="connsiteY34" fmla="*/ 95411 h 228496"/>
                <a:gd name="connsiteX35" fmla="*/ 148195 w 228708"/>
                <a:gd name="connsiteY35" fmla="*/ 88388 h 228496"/>
                <a:gd name="connsiteX36" fmla="*/ 142444 w 228708"/>
                <a:gd name="connsiteY36" fmla="*/ 84558 h 228496"/>
                <a:gd name="connsiteX37" fmla="*/ 125191 w 228708"/>
                <a:gd name="connsiteY37" fmla="*/ 84558 h 228496"/>
                <a:gd name="connsiteX38" fmla="*/ 120719 w 228708"/>
                <a:gd name="connsiteY38" fmla="*/ 86473 h 228496"/>
                <a:gd name="connsiteX39" fmla="*/ 116885 w 228708"/>
                <a:gd name="connsiteY39" fmla="*/ 90303 h 228496"/>
                <a:gd name="connsiteX40" fmla="*/ 103466 w 228708"/>
                <a:gd name="connsiteY40" fmla="*/ 90303 h 228496"/>
                <a:gd name="connsiteX41" fmla="*/ 103466 w 228708"/>
                <a:gd name="connsiteY41" fmla="*/ 87750 h 228496"/>
                <a:gd name="connsiteX42" fmla="*/ 105383 w 228708"/>
                <a:gd name="connsiteY42" fmla="*/ 85835 h 228496"/>
                <a:gd name="connsiteX43" fmla="*/ 108578 w 228708"/>
                <a:gd name="connsiteY43" fmla="*/ 85835 h 228496"/>
                <a:gd name="connsiteX44" fmla="*/ 113051 w 228708"/>
                <a:gd name="connsiteY44" fmla="*/ 83919 h 228496"/>
                <a:gd name="connsiteX45" fmla="*/ 116885 w 228708"/>
                <a:gd name="connsiteY45" fmla="*/ 80089 h 228496"/>
                <a:gd name="connsiteX46" fmla="*/ 125831 w 228708"/>
                <a:gd name="connsiteY46" fmla="*/ 80089 h 228496"/>
                <a:gd name="connsiteX47" fmla="*/ 130303 w 228708"/>
                <a:gd name="connsiteY47" fmla="*/ 78174 h 228496"/>
                <a:gd name="connsiteX48" fmla="*/ 141805 w 228708"/>
                <a:gd name="connsiteY48" fmla="*/ 66683 h 228496"/>
                <a:gd name="connsiteX49" fmla="*/ 143722 w 228708"/>
                <a:gd name="connsiteY49" fmla="*/ 62214 h 228496"/>
                <a:gd name="connsiteX50" fmla="*/ 143722 w 228708"/>
                <a:gd name="connsiteY50" fmla="*/ 57107 h 228496"/>
                <a:gd name="connsiteX51" fmla="*/ 137332 w 228708"/>
                <a:gd name="connsiteY51" fmla="*/ 50723 h 228496"/>
                <a:gd name="connsiteX52" fmla="*/ 130942 w 228708"/>
                <a:gd name="connsiteY52" fmla="*/ 57107 h 228496"/>
                <a:gd name="connsiteX53" fmla="*/ 130942 w 228708"/>
                <a:gd name="connsiteY53" fmla="*/ 60299 h 228496"/>
                <a:gd name="connsiteX54" fmla="*/ 123914 w 228708"/>
                <a:gd name="connsiteY54" fmla="*/ 67321 h 228496"/>
                <a:gd name="connsiteX55" fmla="*/ 121358 w 228708"/>
                <a:gd name="connsiteY55" fmla="*/ 62214 h 228496"/>
                <a:gd name="connsiteX56" fmla="*/ 125191 w 228708"/>
                <a:gd name="connsiteY56" fmla="*/ 50723 h 228496"/>
                <a:gd name="connsiteX57" fmla="*/ 137971 w 228708"/>
                <a:gd name="connsiteY57" fmla="*/ 46254 h 228496"/>
                <a:gd name="connsiteX58" fmla="*/ 148195 w 228708"/>
                <a:gd name="connsiteY58" fmla="*/ 46254 h 228496"/>
                <a:gd name="connsiteX59" fmla="*/ 154585 w 228708"/>
                <a:gd name="connsiteY59" fmla="*/ 39870 h 228496"/>
                <a:gd name="connsiteX60" fmla="*/ 154585 w 228708"/>
                <a:gd name="connsiteY60" fmla="*/ 34124 h 228496"/>
                <a:gd name="connsiteX61" fmla="*/ 153946 w 228708"/>
                <a:gd name="connsiteY61" fmla="*/ 31571 h 228496"/>
                <a:gd name="connsiteX62" fmla="*/ 149473 w 228708"/>
                <a:gd name="connsiteY62" fmla="*/ 23272 h 228496"/>
                <a:gd name="connsiteX63" fmla="*/ 151390 w 228708"/>
                <a:gd name="connsiteY63" fmla="*/ 20080 h 228496"/>
                <a:gd name="connsiteX64" fmla="*/ 215290 w 228708"/>
                <a:gd name="connsiteY64" fmla="*/ 103710 h 228496"/>
                <a:gd name="connsiteX65" fmla="*/ 215290 w 228708"/>
                <a:gd name="connsiteY65" fmla="*/ 103710 h 228496"/>
                <a:gd name="connsiteX66" fmla="*/ 83018 w 228708"/>
                <a:gd name="connsiteY66" fmla="*/ 18165 h 228496"/>
                <a:gd name="connsiteX67" fmla="*/ 84296 w 228708"/>
                <a:gd name="connsiteY67" fmla="*/ 19441 h 228496"/>
                <a:gd name="connsiteX68" fmla="*/ 78545 w 228708"/>
                <a:gd name="connsiteY68" fmla="*/ 22633 h 228496"/>
                <a:gd name="connsiteX69" fmla="*/ 70877 w 228708"/>
                <a:gd name="connsiteY69" fmla="*/ 22633 h 228496"/>
                <a:gd name="connsiteX70" fmla="*/ 81101 w 228708"/>
                <a:gd name="connsiteY70" fmla="*/ 18165 h 228496"/>
                <a:gd name="connsiteX71" fmla="*/ 83018 w 228708"/>
                <a:gd name="connsiteY71" fmla="*/ 18165 h 228496"/>
                <a:gd name="connsiteX72" fmla="*/ 60653 w 228708"/>
                <a:gd name="connsiteY72" fmla="*/ 27741 h 228496"/>
                <a:gd name="connsiteX73" fmla="*/ 52985 w 228708"/>
                <a:gd name="connsiteY73" fmla="*/ 35401 h 228496"/>
                <a:gd name="connsiteX74" fmla="*/ 51068 w 228708"/>
                <a:gd name="connsiteY74" fmla="*/ 39870 h 228496"/>
                <a:gd name="connsiteX75" fmla="*/ 51068 w 228708"/>
                <a:gd name="connsiteY75" fmla="*/ 43062 h 228496"/>
                <a:gd name="connsiteX76" fmla="*/ 47873 w 228708"/>
                <a:gd name="connsiteY76" fmla="*/ 46254 h 228496"/>
                <a:gd name="connsiteX77" fmla="*/ 32537 w 228708"/>
                <a:gd name="connsiteY77" fmla="*/ 53915 h 228496"/>
                <a:gd name="connsiteX78" fmla="*/ 60653 w 228708"/>
                <a:gd name="connsiteY78" fmla="*/ 27741 h 228496"/>
                <a:gd name="connsiteX79" fmla="*/ 60653 w 228708"/>
                <a:gd name="connsiteY79" fmla="*/ 27741 h 228496"/>
                <a:gd name="connsiteX80" fmla="*/ 17202 w 228708"/>
                <a:gd name="connsiteY80" fmla="*/ 143290 h 228496"/>
                <a:gd name="connsiteX81" fmla="*/ 13368 w 228708"/>
                <a:gd name="connsiteY81" fmla="*/ 124138 h 228496"/>
                <a:gd name="connsiteX82" fmla="*/ 17202 w 228708"/>
                <a:gd name="connsiteY82" fmla="*/ 127969 h 228496"/>
                <a:gd name="connsiteX83" fmla="*/ 17202 w 228708"/>
                <a:gd name="connsiteY83" fmla="*/ 142014 h 228496"/>
                <a:gd name="connsiteX84" fmla="*/ 17202 w 228708"/>
                <a:gd name="connsiteY84" fmla="*/ 143290 h 228496"/>
                <a:gd name="connsiteX85" fmla="*/ 17202 w 228708"/>
                <a:gd name="connsiteY85" fmla="*/ 143290 h 228496"/>
                <a:gd name="connsiteX86" fmla="*/ 17841 w 228708"/>
                <a:gd name="connsiteY86" fmla="*/ 144567 h 228496"/>
                <a:gd name="connsiteX87" fmla="*/ 18480 w 228708"/>
                <a:gd name="connsiteY87" fmla="*/ 145206 h 228496"/>
                <a:gd name="connsiteX88" fmla="*/ 29981 w 228708"/>
                <a:gd name="connsiteY88" fmla="*/ 162442 h 228496"/>
                <a:gd name="connsiteX89" fmla="*/ 32537 w 228708"/>
                <a:gd name="connsiteY89" fmla="*/ 164358 h 228496"/>
                <a:gd name="connsiteX90" fmla="*/ 40205 w 228708"/>
                <a:gd name="connsiteY90" fmla="*/ 168188 h 228496"/>
                <a:gd name="connsiteX91" fmla="*/ 35732 w 228708"/>
                <a:gd name="connsiteY91" fmla="*/ 177125 h 228496"/>
                <a:gd name="connsiteX92" fmla="*/ 17841 w 228708"/>
                <a:gd name="connsiteY92" fmla="*/ 144567 h 228496"/>
                <a:gd name="connsiteX93" fmla="*/ 17841 w 228708"/>
                <a:gd name="connsiteY93" fmla="*/ 144567 h 228496"/>
                <a:gd name="connsiteX94" fmla="*/ 136054 w 228708"/>
                <a:gd name="connsiteY94" fmla="*/ 205215 h 228496"/>
                <a:gd name="connsiteX95" fmla="*/ 132220 w 228708"/>
                <a:gd name="connsiteY95" fmla="*/ 196916 h 228496"/>
                <a:gd name="connsiteX96" fmla="*/ 132220 w 228708"/>
                <a:gd name="connsiteY96" fmla="*/ 192447 h 228496"/>
                <a:gd name="connsiteX97" fmla="*/ 131581 w 228708"/>
                <a:gd name="connsiteY97" fmla="*/ 189255 h 228496"/>
                <a:gd name="connsiteX98" fmla="*/ 126469 w 228708"/>
                <a:gd name="connsiteY98" fmla="*/ 179041 h 228496"/>
                <a:gd name="connsiteX99" fmla="*/ 126469 w 228708"/>
                <a:gd name="connsiteY99" fmla="*/ 174572 h 228496"/>
                <a:gd name="connsiteX100" fmla="*/ 122636 w 228708"/>
                <a:gd name="connsiteY100" fmla="*/ 168826 h 228496"/>
                <a:gd name="connsiteX101" fmla="*/ 111134 w 228708"/>
                <a:gd name="connsiteY101" fmla="*/ 163081 h 228496"/>
                <a:gd name="connsiteX102" fmla="*/ 108578 w 228708"/>
                <a:gd name="connsiteY102" fmla="*/ 162442 h 228496"/>
                <a:gd name="connsiteX103" fmla="*/ 93242 w 228708"/>
                <a:gd name="connsiteY103" fmla="*/ 162442 h 228496"/>
                <a:gd name="connsiteX104" fmla="*/ 85574 w 228708"/>
                <a:gd name="connsiteY104" fmla="*/ 158612 h 228496"/>
                <a:gd name="connsiteX105" fmla="*/ 81101 w 228708"/>
                <a:gd name="connsiteY105" fmla="*/ 145206 h 228496"/>
                <a:gd name="connsiteX106" fmla="*/ 81101 w 228708"/>
                <a:gd name="connsiteY106" fmla="*/ 132438 h 228496"/>
                <a:gd name="connsiteX107" fmla="*/ 90047 w 228708"/>
                <a:gd name="connsiteY107" fmla="*/ 123500 h 228496"/>
                <a:gd name="connsiteX108" fmla="*/ 98993 w 228708"/>
                <a:gd name="connsiteY108" fmla="*/ 119031 h 228496"/>
                <a:gd name="connsiteX109" fmla="*/ 111773 w 228708"/>
                <a:gd name="connsiteY109" fmla="*/ 119031 h 228496"/>
                <a:gd name="connsiteX110" fmla="*/ 121358 w 228708"/>
                <a:gd name="connsiteY110" fmla="*/ 128607 h 228496"/>
                <a:gd name="connsiteX111" fmla="*/ 125831 w 228708"/>
                <a:gd name="connsiteY111" fmla="*/ 130522 h 228496"/>
                <a:gd name="connsiteX112" fmla="*/ 131581 w 228708"/>
                <a:gd name="connsiteY112" fmla="*/ 130522 h 228496"/>
                <a:gd name="connsiteX113" fmla="*/ 136054 w 228708"/>
                <a:gd name="connsiteY113" fmla="*/ 128607 h 228496"/>
                <a:gd name="connsiteX114" fmla="*/ 139888 w 228708"/>
                <a:gd name="connsiteY114" fmla="*/ 124777 h 228496"/>
                <a:gd name="connsiteX115" fmla="*/ 148195 w 228708"/>
                <a:gd name="connsiteY115" fmla="*/ 124777 h 228496"/>
                <a:gd name="connsiteX116" fmla="*/ 148834 w 228708"/>
                <a:gd name="connsiteY116" fmla="*/ 126692 h 228496"/>
                <a:gd name="connsiteX117" fmla="*/ 160336 w 228708"/>
                <a:gd name="connsiteY117" fmla="*/ 149674 h 228496"/>
                <a:gd name="connsiteX118" fmla="*/ 164170 w 228708"/>
                <a:gd name="connsiteY118" fmla="*/ 152866 h 228496"/>
                <a:gd name="connsiteX119" fmla="*/ 175672 w 228708"/>
                <a:gd name="connsiteY119" fmla="*/ 156697 h 228496"/>
                <a:gd name="connsiteX120" fmla="*/ 161614 w 228708"/>
                <a:gd name="connsiteY120" fmla="*/ 170741 h 228496"/>
                <a:gd name="connsiteX121" fmla="*/ 159697 w 228708"/>
                <a:gd name="connsiteY121" fmla="*/ 175210 h 228496"/>
                <a:gd name="connsiteX122" fmla="*/ 159697 w 228708"/>
                <a:gd name="connsiteY122" fmla="*/ 183509 h 228496"/>
                <a:gd name="connsiteX123" fmla="*/ 150112 w 228708"/>
                <a:gd name="connsiteY123" fmla="*/ 193085 h 228496"/>
                <a:gd name="connsiteX124" fmla="*/ 148195 w 228708"/>
                <a:gd name="connsiteY124" fmla="*/ 197554 h 228496"/>
                <a:gd name="connsiteX125" fmla="*/ 148195 w 228708"/>
                <a:gd name="connsiteY125" fmla="*/ 208407 h 228496"/>
                <a:gd name="connsiteX126" fmla="*/ 146278 w 228708"/>
                <a:gd name="connsiteY126" fmla="*/ 209045 h 228496"/>
                <a:gd name="connsiteX127" fmla="*/ 136054 w 228708"/>
                <a:gd name="connsiteY127" fmla="*/ 205215 h 228496"/>
                <a:gd name="connsiteX128" fmla="*/ 188452 w 228708"/>
                <a:gd name="connsiteY128" fmla="*/ 182233 h 228496"/>
                <a:gd name="connsiteX129" fmla="*/ 188452 w 228708"/>
                <a:gd name="connsiteY129" fmla="*/ 182233 h 228496"/>
                <a:gd name="connsiteX130" fmla="*/ 182062 w 228708"/>
                <a:gd name="connsiteY130" fmla="*/ 175210 h 228496"/>
                <a:gd name="connsiteX131" fmla="*/ 175672 w 228708"/>
                <a:gd name="connsiteY131" fmla="*/ 181594 h 228496"/>
                <a:gd name="connsiteX132" fmla="*/ 175672 w 228708"/>
                <a:gd name="connsiteY132" fmla="*/ 193724 h 228496"/>
                <a:gd name="connsiteX133" fmla="*/ 160336 w 228708"/>
                <a:gd name="connsiteY133" fmla="*/ 203300 h 228496"/>
                <a:gd name="connsiteX134" fmla="*/ 160336 w 228708"/>
                <a:gd name="connsiteY134" fmla="*/ 200746 h 228496"/>
                <a:gd name="connsiteX135" fmla="*/ 169921 w 228708"/>
                <a:gd name="connsiteY135" fmla="*/ 191170 h 228496"/>
                <a:gd name="connsiteX136" fmla="*/ 171838 w 228708"/>
                <a:gd name="connsiteY136" fmla="*/ 186701 h 228496"/>
                <a:gd name="connsiteX137" fmla="*/ 171838 w 228708"/>
                <a:gd name="connsiteY137" fmla="*/ 177764 h 228496"/>
                <a:gd name="connsiteX138" fmla="*/ 187174 w 228708"/>
                <a:gd name="connsiteY138" fmla="*/ 162442 h 228496"/>
                <a:gd name="connsiteX139" fmla="*/ 189091 w 228708"/>
                <a:gd name="connsiteY139" fmla="*/ 157974 h 228496"/>
                <a:gd name="connsiteX140" fmla="*/ 189091 w 228708"/>
                <a:gd name="connsiteY140" fmla="*/ 152228 h 228496"/>
                <a:gd name="connsiteX141" fmla="*/ 184618 w 228708"/>
                <a:gd name="connsiteY141" fmla="*/ 145844 h 228496"/>
                <a:gd name="connsiteX142" fmla="*/ 169921 w 228708"/>
                <a:gd name="connsiteY142" fmla="*/ 140737 h 228496"/>
                <a:gd name="connsiteX143" fmla="*/ 160336 w 228708"/>
                <a:gd name="connsiteY143" fmla="*/ 121585 h 228496"/>
                <a:gd name="connsiteX144" fmla="*/ 160336 w 228708"/>
                <a:gd name="connsiteY144" fmla="*/ 117116 h 228496"/>
                <a:gd name="connsiteX145" fmla="*/ 153946 w 228708"/>
                <a:gd name="connsiteY145" fmla="*/ 110732 h 228496"/>
                <a:gd name="connsiteX146" fmla="*/ 136693 w 228708"/>
                <a:gd name="connsiteY146" fmla="*/ 110732 h 228496"/>
                <a:gd name="connsiteX147" fmla="*/ 132220 w 228708"/>
                <a:gd name="connsiteY147" fmla="*/ 112647 h 228496"/>
                <a:gd name="connsiteX148" fmla="*/ 128386 w 228708"/>
                <a:gd name="connsiteY148" fmla="*/ 116478 h 228496"/>
                <a:gd name="connsiteX149" fmla="*/ 118802 w 228708"/>
                <a:gd name="connsiteY149" fmla="*/ 106902 h 228496"/>
                <a:gd name="connsiteX150" fmla="*/ 114329 w 228708"/>
                <a:gd name="connsiteY150" fmla="*/ 104987 h 228496"/>
                <a:gd name="connsiteX151" fmla="*/ 97076 w 228708"/>
                <a:gd name="connsiteY151" fmla="*/ 104987 h 228496"/>
                <a:gd name="connsiteX152" fmla="*/ 94520 w 228708"/>
                <a:gd name="connsiteY152" fmla="*/ 105625 h 228496"/>
                <a:gd name="connsiteX153" fmla="*/ 83018 w 228708"/>
                <a:gd name="connsiteY153" fmla="*/ 111371 h 228496"/>
                <a:gd name="connsiteX154" fmla="*/ 81101 w 228708"/>
                <a:gd name="connsiteY154" fmla="*/ 112647 h 228496"/>
                <a:gd name="connsiteX155" fmla="*/ 69599 w 228708"/>
                <a:gd name="connsiteY155" fmla="*/ 124138 h 228496"/>
                <a:gd name="connsiteX156" fmla="*/ 67682 w 228708"/>
                <a:gd name="connsiteY156" fmla="*/ 128607 h 228496"/>
                <a:gd name="connsiteX157" fmla="*/ 67682 w 228708"/>
                <a:gd name="connsiteY157" fmla="*/ 145844 h 228496"/>
                <a:gd name="connsiteX158" fmla="*/ 67682 w 228708"/>
                <a:gd name="connsiteY158" fmla="*/ 147759 h 228496"/>
                <a:gd name="connsiteX159" fmla="*/ 73433 w 228708"/>
                <a:gd name="connsiteY159" fmla="*/ 164996 h 228496"/>
                <a:gd name="connsiteX160" fmla="*/ 76628 w 228708"/>
                <a:gd name="connsiteY160" fmla="*/ 168826 h 228496"/>
                <a:gd name="connsiteX161" fmla="*/ 88130 w 228708"/>
                <a:gd name="connsiteY161" fmla="*/ 174572 h 228496"/>
                <a:gd name="connsiteX162" fmla="*/ 90686 w 228708"/>
                <a:gd name="connsiteY162" fmla="*/ 175210 h 228496"/>
                <a:gd name="connsiteX163" fmla="*/ 106022 w 228708"/>
                <a:gd name="connsiteY163" fmla="*/ 175210 h 228496"/>
                <a:gd name="connsiteX164" fmla="*/ 112412 w 228708"/>
                <a:gd name="connsiteY164" fmla="*/ 178402 h 228496"/>
                <a:gd name="connsiteX165" fmla="*/ 112412 w 228708"/>
                <a:gd name="connsiteY165" fmla="*/ 180317 h 228496"/>
                <a:gd name="connsiteX166" fmla="*/ 113051 w 228708"/>
                <a:gd name="connsiteY166" fmla="*/ 183509 h 228496"/>
                <a:gd name="connsiteX167" fmla="*/ 118163 w 228708"/>
                <a:gd name="connsiteY167" fmla="*/ 193724 h 228496"/>
                <a:gd name="connsiteX168" fmla="*/ 118163 w 228708"/>
                <a:gd name="connsiteY168" fmla="*/ 198193 h 228496"/>
                <a:gd name="connsiteX169" fmla="*/ 118802 w 228708"/>
                <a:gd name="connsiteY169" fmla="*/ 201385 h 228496"/>
                <a:gd name="connsiteX170" fmla="*/ 124552 w 228708"/>
                <a:gd name="connsiteY170" fmla="*/ 212876 h 228496"/>
                <a:gd name="connsiteX171" fmla="*/ 125831 w 228708"/>
                <a:gd name="connsiteY171" fmla="*/ 214152 h 228496"/>
                <a:gd name="connsiteX172" fmla="*/ 113690 w 228708"/>
                <a:gd name="connsiteY172" fmla="*/ 214791 h 228496"/>
                <a:gd name="connsiteX173" fmla="*/ 46595 w 228708"/>
                <a:gd name="connsiteY173" fmla="*/ 189255 h 228496"/>
                <a:gd name="connsiteX174" fmla="*/ 46595 w 228708"/>
                <a:gd name="connsiteY174" fmla="*/ 183509 h 228496"/>
                <a:gd name="connsiteX175" fmla="*/ 51707 w 228708"/>
                <a:gd name="connsiteY175" fmla="*/ 173295 h 228496"/>
                <a:gd name="connsiteX176" fmla="*/ 52346 w 228708"/>
                <a:gd name="connsiteY176" fmla="*/ 170103 h 228496"/>
                <a:gd name="connsiteX177" fmla="*/ 52346 w 228708"/>
                <a:gd name="connsiteY177" fmla="*/ 164358 h 228496"/>
                <a:gd name="connsiteX178" fmla="*/ 48512 w 228708"/>
                <a:gd name="connsiteY178" fmla="*/ 158612 h 228496"/>
                <a:gd name="connsiteX179" fmla="*/ 38927 w 228708"/>
                <a:gd name="connsiteY179" fmla="*/ 153505 h 228496"/>
                <a:gd name="connsiteX180" fmla="*/ 29981 w 228708"/>
                <a:gd name="connsiteY180" fmla="*/ 139460 h 228496"/>
                <a:gd name="connsiteX181" fmla="*/ 29981 w 228708"/>
                <a:gd name="connsiteY181" fmla="*/ 124138 h 228496"/>
                <a:gd name="connsiteX182" fmla="*/ 28064 w 228708"/>
                <a:gd name="connsiteY182" fmla="*/ 120308 h 228496"/>
                <a:gd name="connsiteX183" fmla="*/ 22952 w 228708"/>
                <a:gd name="connsiteY183" fmla="*/ 115201 h 228496"/>
                <a:gd name="connsiteX184" fmla="*/ 14007 w 228708"/>
                <a:gd name="connsiteY184" fmla="*/ 101156 h 228496"/>
                <a:gd name="connsiteX185" fmla="*/ 23592 w 228708"/>
                <a:gd name="connsiteY185" fmla="*/ 68598 h 228496"/>
                <a:gd name="connsiteX186" fmla="*/ 29342 w 228708"/>
                <a:gd name="connsiteY186" fmla="*/ 68598 h 228496"/>
                <a:gd name="connsiteX187" fmla="*/ 31898 w 228708"/>
                <a:gd name="connsiteY187" fmla="*/ 67960 h 228496"/>
                <a:gd name="connsiteX188" fmla="*/ 54902 w 228708"/>
                <a:gd name="connsiteY188" fmla="*/ 56468 h 228496"/>
                <a:gd name="connsiteX189" fmla="*/ 56819 w 228708"/>
                <a:gd name="connsiteY189" fmla="*/ 55192 h 228496"/>
                <a:gd name="connsiteX190" fmla="*/ 62570 w 228708"/>
                <a:gd name="connsiteY190" fmla="*/ 49446 h 228496"/>
                <a:gd name="connsiteX191" fmla="*/ 64487 w 228708"/>
                <a:gd name="connsiteY191" fmla="*/ 44977 h 228496"/>
                <a:gd name="connsiteX192" fmla="*/ 64487 w 228708"/>
                <a:gd name="connsiteY192" fmla="*/ 41785 h 228496"/>
                <a:gd name="connsiteX193" fmla="*/ 72155 w 228708"/>
                <a:gd name="connsiteY193" fmla="*/ 34124 h 228496"/>
                <a:gd name="connsiteX194" fmla="*/ 81101 w 228708"/>
                <a:gd name="connsiteY194" fmla="*/ 34124 h 228496"/>
                <a:gd name="connsiteX195" fmla="*/ 83657 w 228708"/>
                <a:gd name="connsiteY195" fmla="*/ 33486 h 228496"/>
                <a:gd name="connsiteX196" fmla="*/ 95159 w 228708"/>
                <a:gd name="connsiteY196" fmla="*/ 27741 h 228496"/>
                <a:gd name="connsiteX197" fmla="*/ 98993 w 228708"/>
                <a:gd name="connsiteY197" fmla="*/ 21995 h 228496"/>
                <a:gd name="connsiteX198" fmla="*/ 98993 w 228708"/>
                <a:gd name="connsiteY198" fmla="*/ 16249 h 228496"/>
                <a:gd name="connsiteX199" fmla="*/ 97715 w 228708"/>
                <a:gd name="connsiteY199" fmla="*/ 13057 h 228496"/>
                <a:gd name="connsiteX200" fmla="*/ 114968 w 228708"/>
                <a:gd name="connsiteY200" fmla="*/ 11781 h 228496"/>
                <a:gd name="connsiteX201" fmla="*/ 139888 w 228708"/>
                <a:gd name="connsiteY201" fmla="*/ 14973 h 228496"/>
                <a:gd name="connsiteX202" fmla="*/ 137332 w 228708"/>
                <a:gd name="connsiteY202" fmla="*/ 19441 h 228496"/>
                <a:gd name="connsiteX203" fmla="*/ 137332 w 228708"/>
                <a:gd name="connsiteY203" fmla="*/ 25187 h 228496"/>
                <a:gd name="connsiteX204" fmla="*/ 141166 w 228708"/>
                <a:gd name="connsiteY204" fmla="*/ 32848 h 228496"/>
                <a:gd name="connsiteX205" fmla="*/ 137332 w 228708"/>
                <a:gd name="connsiteY205" fmla="*/ 32848 h 228496"/>
                <a:gd name="connsiteX206" fmla="*/ 135415 w 228708"/>
                <a:gd name="connsiteY206" fmla="*/ 32848 h 228496"/>
                <a:gd name="connsiteX207" fmla="*/ 118163 w 228708"/>
                <a:gd name="connsiteY207" fmla="*/ 38593 h 228496"/>
                <a:gd name="connsiteX208" fmla="*/ 114329 w 228708"/>
                <a:gd name="connsiteY208" fmla="*/ 42424 h 228496"/>
                <a:gd name="connsiteX209" fmla="*/ 108578 w 228708"/>
                <a:gd name="connsiteY209" fmla="*/ 59660 h 228496"/>
                <a:gd name="connsiteX210" fmla="*/ 109217 w 228708"/>
                <a:gd name="connsiteY210" fmla="*/ 64768 h 228496"/>
                <a:gd name="connsiteX211" fmla="*/ 111134 w 228708"/>
                <a:gd name="connsiteY211" fmla="*/ 68598 h 228496"/>
                <a:gd name="connsiteX212" fmla="*/ 110495 w 228708"/>
                <a:gd name="connsiteY212" fmla="*/ 69236 h 228496"/>
                <a:gd name="connsiteX213" fmla="*/ 106661 w 228708"/>
                <a:gd name="connsiteY213" fmla="*/ 73067 h 228496"/>
                <a:gd name="connsiteX214" fmla="*/ 103466 w 228708"/>
                <a:gd name="connsiteY214" fmla="*/ 73067 h 228496"/>
                <a:gd name="connsiteX215" fmla="*/ 98993 w 228708"/>
                <a:gd name="connsiteY215" fmla="*/ 74982 h 228496"/>
                <a:gd name="connsiteX216" fmla="*/ 93242 w 228708"/>
                <a:gd name="connsiteY216" fmla="*/ 80727 h 228496"/>
                <a:gd name="connsiteX217" fmla="*/ 91325 w 228708"/>
                <a:gd name="connsiteY217" fmla="*/ 85196 h 228496"/>
                <a:gd name="connsiteX218" fmla="*/ 91325 w 228708"/>
                <a:gd name="connsiteY218" fmla="*/ 96687 h 228496"/>
                <a:gd name="connsiteX219" fmla="*/ 97715 w 228708"/>
                <a:gd name="connsiteY219" fmla="*/ 103071 h 228496"/>
                <a:gd name="connsiteX220" fmla="*/ 120719 w 228708"/>
                <a:gd name="connsiteY220" fmla="*/ 103071 h 228496"/>
                <a:gd name="connsiteX221" fmla="*/ 125191 w 228708"/>
                <a:gd name="connsiteY221" fmla="*/ 101156 h 228496"/>
                <a:gd name="connsiteX222" fmla="*/ 129025 w 228708"/>
                <a:gd name="connsiteY222" fmla="*/ 97326 h 228496"/>
                <a:gd name="connsiteX223" fmla="*/ 139249 w 228708"/>
                <a:gd name="connsiteY223" fmla="*/ 97326 h 228496"/>
                <a:gd name="connsiteX224" fmla="*/ 143083 w 228708"/>
                <a:gd name="connsiteY224" fmla="*/ 104987 h 228496"/>
                <a:gd name="connsiteX225" fmla="*/ 148834 w 228708"/>
                <a:gd name="connsiteY225" fmla="*/ 108179 h 228496"/>
                <a:gd name="connsiteX226" fmla="*/ 154585 w 228708"/>
                <a:gd name="connsiteY226" fmla="*/ 108179 h 228496"/>
                <a:gd name="connsiteX227" fmla="*/ 159058 w 228708"/>
                <a:gd name="connsiteY227" fmla="*/ 106263 h 228496"/>
                <a:gd name="connsiteX228" fmla="*/ 160975 w 228708"/>
                <a:gd name="connsiteY228" fmla="*/ 104348 h 228496"/>
                <a:gd name="connsiteX229" fmla="*/ 165448 w 228708"/>
                <a:gd name="connsiteY229" fmla="*/ 125415 h 228496"/>
                <a:gd name="connsiteX230" fmla="*/ 166087 w 228708"/>
                <a:gd name="connsiteY230" fmla="*/ 126692 h 228496"/>
                <a:gd name="connsiteX231" fmla="*/ 171838 w 228708"/>
                <a:gd name="connsiteY231" fmla="*/ 138183 h 228496"/>
                <a:gd name="connsiteX232" fmla="*/ 177589 w 228708"/>
                <a:gd name="connsiteY232" fmla="*/ 141375 h 228496"/>
                <a:gd name="connsiteX233" fmla="*/ 188452 w 228708"/>
                <a:gd name="connsiteY233" fmla="*/ 141375 h 228496"/>
                <a:gd name="connsiteX234" fmla="*/ 194203 w 228708"/>
                <a:gd name="connsiteY234" fmla="*/ 138183 h 228496"/>
                <a:gd name="connsiteX235" fmla="*/ 199954 w 228708"/>
                <a:gd name="connsiteY235" fmla="*/ 126692 h 228496"/>
                <a:gd name="connsiteX236" fmla="*/ 200593 w 228708"/>
                <a:gd name="connsiteY236" fmla="*/ 124138 h 228496"/>
                <a:gd name="connsiteX237" fmla="*/ 200593 w 228708"/>
                <a:gd name="connsiteY237" fmla="*/ 118393 h 228496"/>
                <a:gd name="connsiteX238" fmla="*/ 198676 w 228708"/>
                <a:gd name="connsiteY238" fmla="*/ 113924 h 228496"/>
                <a:gd name="connsiteX239" fmla="*/ 194842 w 228708"/>
                <a:gd name="connsiteY239" fmla="*/ 110094 h 228496"/>
                <a:gd name="connsiteX240" fmla="*/ 198676 w 228708"/>
                <a:gd name="connsiteY240" fmla="*/ 105625 h 228496"/>
                <a:gd name="connsiteX241" fmla="*/ 199954 w 228708"/>
                <a:gd name="connsiteY241" fmla="*/ 104348 h 228496"/>
                <a:gd name="connsiteX242" fmla="*/ 212734 w 228708"/>
                <a:gd name="connsiteY242" fmla="*/ 117116 h 228496"/>
                <a:gd name="connsiteX243" fmla="*/ 216568 w 228708"/>
                <a:gd name="connsiteY243" fmla="*/ 118393 h 228496"/>
                <a:gd name="connsiteX244" fmla="*/ 188452 w 228708"/>
                <a:gd name="connsiteY244" fmla="*/ 182233 h 228496"/>
                <a:gd name="connsiteX245" fmla="*/ 188452 w 228708"/>
                <a:gd name="connsiteY245" fmla="*/ 182233 h 22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228708" h="228496">
                  <a:moveTo>
                    <a:pt x="228070" y="106263"/>
                  </a:moveTo>
                  <a:cubicBezTo>
                    <a:pt x="223597" y="43700"/>
                    <a:pt x="169282" y="-4179"/>
                    <a:pt x="106661" y="289"/>
                  </a:cubicBezTo>
                  <a:cubicBezTo>
                    <a:pt x="67043" y="2843"/>
                    <a:pt x="31898" y="25825"/>
                    <a:pt x="13368" y="60299"/>
                  </a:cubicBezTo>
                  <a:lnTo>
                    <a:pt x="13368" y="60937"/>
                  </a:lnTo>
                  <a:cubicBezTo>
                    <a:pt x="-10914" y="106263"/>
                    <a:pt x="-1329" y="161804"/>
                    <a:pt x="35732" y="196916"/>
                  </a:cubicBezTo>
                  <a:cubicBezTo>
                    <a:pt x="36371" y="197554"/>
                    <a:pt x="36371" y="198193"/>
                    <a:pt x="37010" y="198193"/>
                  </a:cubicBezTo>
                  <a:cubicBezTo>
                    <a:pt x="66404" y="225644"/>
                    <a:pt x="107939" y="235220"/>
                    <a:pt x="146278" y="223728"/>
                  </a:cubicBezTo>
                  <a:lnTo>
                    <a:pt x="147556" y="223728"/>
                  </a:lnTo>
                  <a:cubicBezTo>
                    <a:pt x="150112" y="223090"/>
                    <a:pt x="153307" y="221813"/>
                    <a:pt x="155863" y="220536"/>
                  </a:cubicBezTo>
                  <a:lnTo>
                    <a:pt x="157141" y="219898"/>
                  </a:lnTo>
                  <a:cubicBezTo>
                    <a:pt x="168004" y="215429"/>
                    <a:pt x="177589" y="209684"/>
                    <a:pt x="186535" y="202661"/>
                  </a:cubicBezTo>
                  <a:lnTo>
                    <a:pt x="187174" y="202023"/>
                  </a:lnTo>
                  <a:cubicBezTo>
                    <a:pt x="213373" y="180317"/>
                    <a:pt x="228708" y="148398"/>
                    <a:pt x="228708" y="113924"/>
                  </a:cubicBezTo>
                  <a:cubicBezTo>
                    <a:pt x="228708" y="112647"/>
                    <a:pt x="228708" y="110732"/>
                    <a:pt x="228708" y="109455"/>
                  </a:cubicBezTo>
                  <a:cubicBezTo>
                    <a:pt x="228708" y="108179"/>
                    <a:pt x="228708" y="106902"/>
                    <a:pt x="228070" y="106263"/>
                  </a:cubicBezTo>
                  <a:close/>
                  <a:moveTo>
                    <a:pt x="215290" y="103710"/>
                  </a:moveTo>
                  <a:lnTo>
                    <a:pt x="203788" y="92219"/>
                  </a:lnTo>
                  <a:cubicBezTo>
                    <a:pt x="202510" y="90942"/>
                    <a:pt x="201232" y="90303"/>
                    <a:pt x="199315" y="90303"/>
                  </a:cubicBezTo>
                  <a:lnTo>
                    <a:pt x="194203" y="90303"/>
                  </a:lnTo>
                  <a:cubicBezTo>
                    <a:pt x="190369" y="90303"/>
                    <a:pt x="187813" y="92857"/>
                    <a:pt x="187813" y="96687"/>
                  </a:cubicBezTo>
                  <a:lnTo>
                    <a:pt x="187813" y="99879"/>
                  </a:lnTo>
                  <a:lnTo>
                    <a:pt x="183979" y="103710"/>
                  </a:lnTo>
                  <a:cubicBezTo>
                    <a:pt x="182701" y="104987"/>
                    <a:pt x="182062" y="106263"/>
                    <a:pt x="182062" y="108179"/>
                  </a:cubicBezTo>
                  <a:lnTo>
                    <a:pt x="182062" y="113924"/>
                  </a:lnTo>
                  <a:cubicBezTo>
                    <a:pt x="182062" y="115839"/>
                    <a:pt x="182701" y="117116"/>
                    <a:pt x="183979" y="118393"/>
                  </a:cubicBezTo>
                  <a:lnTo>
                    <a:pt x="187813" y="122223"/>
                  </a:lnTo>
                  <a:lnTo>
                    <a:pt x="187813" y="123500"/>
                  </a:lnTo>
                  <a:lnTo>
                    <a:pt x="184618" y="129884"/>
                  </a:lnTo>
                  <a:lnTo>
                    <a:pt x="181423" y="129884"/>
                  </a:lnTo>
                  <a:lnTo>
                    <a:pt x="177589" y="122862"/>
                  </a:lnTo>
                  <a:lnTo>
                    <a:pt x="171838" y="95411"/>
                  </a:lnTo>
                  <a:cubicBezTo>
                    <a:pt x="171199" y="92219"/>
                    <a:pt x="168643" y="90303"/>
                    <a:pt x="165448" y="90303"/>
                  </a:cubicBezTo>
                  <a:lnTo>
                    <a:pt x="159697" y="90303"/>
                  </a:lnTo>
                  <a:cubicBezTo>
                    <a:pt x="157780" y="90303"/>
                    <a:pt x="156502" y="90942"/>
                    <a:pt x="155224" y="92219"/>
                  </a:cubicBezTo>
                  <a:lnTo>
                    <a:pt x="152029" y="95411"/>
                  </a:lnTo>
                  <a:lnTo>
                    <a:pt x="148195" y="88388"/>
                  </a:lnTo>
                  <a:cubicBezTo>
                    <a:pt x="146917" y="86473"/>
                    <a:pt x="145000" y="84558"/>
                    <a:pt x="142444" y="84558"/>
                  </a:cubicBezTo>
                  <a:lnTo>
                    <a:pt x="125191" y="84558"/>
                  </a:lnTo>
                  <a:cubicBezTo>
                    <a:pt x="123275" y="84558"/>
                    <a:pt x="121997" y="85196"/>
                    <a:pt x="120719" y="86473"/>
                  </a:cubicBezTo>
                  <a:lnTo>
                    <a:pt x="116885" y="90303"/>
                  </a:lnTo>
                  <a:lnTo>
                    <a:pt x="103466" y="90303"/>
                  </a:lnTo>
                  <a:lnTo>
                    <a:pt x="103466" y="87750"/>
                  </a:lnTo>
                  <a:lnTo>
                    <a:pt x="105383" y="85835"/>
                  </a:lnTo>
                  <a:lnTo>
                    <a:pt x="108578" y="85835"/>
                  </a:lnTo>
                  <a:cubicBezTo>
                    <a:pt x="110495" y="85835"/>
                    <a:pt x="111773" y="85196"/>
                    <a:pt x="113051" y="83919"/>
                  </a:cubicBezTo>
                  <a:lnTo>
                    <a:pt x="116885" y="80089"/>
                  </a:lnTo>
                  <a:lnTo>
                    <a:pt x="125831" y="80089"/>
                  </a:lnTo>
                  <a:cubicBezTo>
                    <a:pt x="127747" y="80089"/>
                    <a:pt x="129025" y="79451"/>
                    <a:pt x="130303" y="78174"/>
                  </a:cubicBezTo>
                  <a:lnTo>
                    <a:pt x="141805" y="66683"/>
                  </a:lnTo>
                  <a:cubicBezTo>
                    <a:pt x="143083" y="65406"/>
                    <a:pt x="143722" y="64129"/>
                    <a:pt x="143722" y="62214"/>
                  </a:cubicBezTo>
                  <a:lnTo>
                    <a:pt x="143722" y="57107"/>
                  </a:lnTo>
                  <a:cubicBezTo>
                    <a:pt x="143722" y="53276"/>
                    <a:pt x="141166" y="50723"/>
                    <a:pt x="137332" y="50723"/>
                  </a:cubicBezTo>
                  <a:cubicBezTo>
                    <a:pt x="133498" y="50723"/>
                    <a:pt x="130942" y="53276"/>
                    <a:pt x="130942" y="57107"/>
                  </a:cubicBezTo>
                  <a:lnTo>
                    <a:pt x="130942" y="60299"/>
                  </a:lnTo>
                  <a:lnTo>
                    <a:pt x="123914" y="67321"/>
                  </a:lnTo>
                  <a:lnTo>
                    <a:pt x="121358" y="62214"/>
                  </a:lnTo>
                  <a:lnTo>
                    <a:pt x="125191" y="50723"/>
                  </a:lnTo>
                  <a:lnTo>
                    <a:pt x="137971" y="46254"/>
                  </a:lnTo>
                  <a:lnTo>
                    <a:pt x="148195" y="46254"/>
                  </a:lnTo>
                  <a:cubicBezTo>
                    <a:pt x="152029" y="46254"/>
                    <a:pt x="154585" y="43700"/>
                    <a:pt x="154585" y="39870"/>
                  </a:cubicBezTo>
                  <a:lnTo>
                    <a:pt x="154585" y="34124"/>
                  </a:lnTo>
                  <a:cubicBezTo>
                    <a:pt x="154585" y="32848"/>
                    <a:pt x="154585" y="32209"/>
                    <a:pt x="153946" y="31571"/>
                  </a:cubicBezTo>
                  <a:lnTo>
                    <a:pt x="149473" y="23272"/>
                  </a:lnTo>
                  <a:lnTo>
                    <a:pt x="151390" y="20080"/>
                  </a:lnTo>
                  <a:cubicBezTo>
                    <a:pt x="186535" y="33486"/>
                    <a:pt x="211456" y="66044"/>
                    <a:pt x="215290" y="103710"/>
                  </a:cubicBezTo>
                  <a:lnTo>
                    <a:pt x="215290" y="103710"/>
                  </a:lnTo>
                  <a:close/>
                  <a:moveTo>
                    <a:pt x="83018" y="18165"/>
                  </a:moveTo>
                  <a:lnTo>
                    <a:pt x="84296" y="19441"/>
                  </a:lnTo>
                  <a:lnTo>
                    <a:pt x="78545" y="22633"/>
                  </a:lnTo>
                  <a:lnTo>
                    <a:pt x="70877" y="22633"/>
                  </a:lnTo>
                  <a:cubicBezTo>
                    <a:pt x="74072" y="20718"/>
                    <a:pt x="77906" y="19441"/>
                    <a:pt x="81101" y="18165"/>
                  </a:cubicBezTo>
                  <a:lnTo>
                    <a:pt x="83018" y="18165"/>
                  </a:lnTo>
                  <a:close/>
                  <a:moveTo>
                    <a:pt x="60653" y="27741"/>
                  </a:moveTo>
                  <a:lnTo>
                    <a:pt x="52985" y="35401"/>
                  </a:lnTo>
                  <a:cubicBezTo>
                    <a:pt x="51707" y="36678"/>
                    <a:pt x="51068" y="37955"/>
                    <a:pt x="51068" y="39870"/>
                  </a:cubicBezTo>
                  <a:lnTo>
                    <a:pt x="51068" y="43062"/>
                  </a:lnTo>
                  <a:lnTo>
                    <a:pt x="47873" y="46254"/>
                  </a:lnTo>
                  <a:lnTo>
                    <a:pt x="32537" y="53915"/>
                  </a:lnTo>
                  <a:cubicBezTo>
                    <a:pt x="40205" y="43700"/>
                    <a:pt x="49790" y="34763"/>
                    <a:pt x="60653" y="27741"/>
                  </a:cubicBezTo>
                  <a:lnTo>
                    <a:pt x="60653" y="27741"/>
                  </a:lnTo>
                  <a:close/>
                  <a:moveTo>
                    <a:pt x="17202" y="143290"/>
                  </a:moveTo>
                  <a:cubicBezTo>
                    <a:pt x="15285" y="136906"/>
                    <a:pt x="14007" y="130522"/>
                    <a:pt x="13368" y="124138"/>
                  </a:cubicBezTo>
                  <a:lnTo>
                    <a:pt x="17202" y="127969"/>
                  </a:lnTo>
                  <a:lnTo>
                    <a:pt x="17202" y="142014"/>
                  </a:lnTo>
                  <a:cubicBezTo>
                    <a:pt x="17202" y="142652"/>
                    <a:pt x="17202" y="143290"/>
                    <a:pt x="17202" y="143290"/>
                  </a:cubicBezTo>
                  <a:lnTo>
                    <a:pt x="17202" y="143290"/>
                  </a:lnTo>
                  <a:close/>
                  <a:moveTo>
                    <a:pt x="17841" y="144567"/>
                  </a:moveTo>
                  <a:cubicBezTo>
                    <a:pt x="17841" y="144567"/>
                    <a:pt x="17841" y="145206"/>
                    <a:pt x="18480" y="145206"/>
                  </a:cubicBezTo>
                  <a:lnTo>
                    <a:pt x="29981" y="162442"/>
                  </a:lnTo>
                  <a:cubicBezTo>
                    <a:pt x="30620" y="163081"/>
                    <a:pt x="31259" y="164358"/>
                    <a:pt x="32537" y="164358"/>
                  </a:cubicBezTo>
                  <a:lnTo>
                    <a:pt x="40205" y="168188"/>
                  </a:lnTo>
                  <a:lnTo>
                    <a:pt x="35732" y="177125"/>
                  </a:lnTo>
                  <a:cubicBezTo>
                    <a:pt x="27425" y="167549"/>
                    <a:pt x="21675" y="156697"/>
                    <a:pt x="17841" y="144567"/>
                  </a:cubicBezTo>
                  <a:lnTo>
                    <a:pt x="17841" y="144567"/>
                  </a:lnTo>
                  <a:close/>
                  <a:moveTo>
                    <a:pt x="136054" y="205215"/>
                  </a:moveTo>
                  <a:lnTo>
                    <a:pt x="132220" y="196916"/>
                  </a:lnTo>
                  <a:lnTo>
                    <a:pt x="132220" y="192447"/>
                  </a:lnTo>
                  <a:cubicBezTo>
                    <a:pt x="132220" y="191170"/>
                    <a:pt x="132220" y="190532"/>
                    <a:pt x="131581" y="189255"/>
                  </a:cubicBezTo>
                  <a:lnTo>
                    <a:pt x="126469" y="179041"/>
                  </a:lnTo>
                  <a:lnTo>
                    <a:pt x="126469" y="174572"/>
                  </a:lnTo>
                  <a:cubicBezTo>
                    <a:pt x="126469" y="172018"/>
                    <a:pt x="125191" y="170103"/>
                    <a:pt x="122636" y="168826"/>
                  </a:cubicBezTo>
                  <a:lnTo>
                    <a:pt x="111134" y="163081"/>
                  </a:lnTo>
                  <a:cubicBezTo>
                    <a:pt x="110495" y="162442"/>
                    <a:pt x="109217" y="162442"/>
                    <a:pt x="108578" y="162442"/>
                  </a:cubicBezTo>
                  <a:lnTo>
                    <a:pt x="93242" y="162442"/>
                  </a:lnTo>
                  <a:lnTo>
                    <a:pt x="85574" y="158612"/>
                  </a:lnTo>
                  <a:lnTo>
                    <a:pt x="81101" y="145206"/>
                  </a:lnTo>
                  <a:lnTo>
                    <a:pt x="81101" y="132438"/>
                  </a:lnTo>
                  <a:lnTo>
                    <a:pt x="90047" y="123500"/>
                  </a:lnTo>
                  <a:lnTo>
                    <a:pt x="98993" y="119031"/>
                  </a:lnTo>
                  <a:lnTo>
                    <a:pt x="111773" y="119031"/>
                  </a:lnTo>
                  <a:lnTo>
                    <a:pt x="121358" y="128607"/>
                  </a:lnTo>
                  <a:cubicBezTo>
                    <a:pt x="122636" y="129884"/>
                    <a:pt x="123914" y="130522"/>
                    <a:pt x="125831" y="130522"/>
                  </a:cubicBezTo>
                  <a:lnTo>
                    <a:pt x="131581" y="130522"/>
                  </a:lnTo>
                  <a:cubicBezTo>
                    <a:pt x="133498" y="130522"/>
                    <a:pt x="134776" y="129884"/>
                    <a:pt x="136054" y="128607"/>
                  </a:cubicBezTo>
                  <a:lnTo>
                    <a:pt x="139888" y="124777"/>
                  </a:lnTo>
                  <a:lnTo>
                    <a:pt x="148195" y="124777"/>
                  </a:lnTo>
                  <a:cubicBezTo>
                    <a:pt x="148195" y="125415"/>
                    <a:pt x="148195" y="126054"/>
                    <a:pt x="148834" y="126692"/>
                  </a:cubicBezTo>
                  <a:lnTo>
                    <a:pt x="160336" y="149674"/>
                  </a:lnTo>
                  <a:cubicBezTo>
                    <a:pt x="160975" y="150951"/>
                    <a:pt x="162253" y="152228"/>
                    <a:pt x="164170" y="152866"/>
                  </a:cubicBezTo>
                  <a:lnTo>
                    <a:pt x="175672" y="156697"/>
                  </a:lnTo>
                  <a:lnTo>
                    <a:pt x="161614" y="170741"/>
                  </a:lnTo>
                  <a:cubicBezTo>
                    <a:pt x="160336" y="172018"/>
                    <a:pt x="159697" y="173295"/>
                    <a:pt x="159697" y="175210"/>
                  </a:cubicBezTo>
                  <a:lnTo>
                    <a:pt x="159697" y="183509"/>
                  </a:lnTo>
                  <a:lnTo>
                    <a:pt x="150112" y="193085"/>
                  </a:lnTo>
                  <a:cubicBezTo>
                    <a:pt x="148834" y="194362"/>
                    <a:pt x="148195" y="195639"/>
                    <a:pt x="148195" y="197554"/>
                  </a:cubicBezTo>
                  <a:lnTo>
                    <a:pt x="148195" y="208407"/>
                  </a:lnTo>
                  <a:cubicBezTo>
                    <a:pt x="147556" y="208407"/>
                    <a:pt x="146917" y="209045"/>
                    <a:pt x="146278" y="209045"/>
                  </a:cubicBezTo>
                  <a:lnTo>
                    <a:pt x="136054" y="205215"/>
                  </a:lnTo>
                  <a:close/>
                  <a:moveTo>
                    <a:pt x="188452" y="182233"/>
                  </a:moveTo>
                  <a:lnTo>
                    <a:pt x="188452" y="182233"/>
                  </a:lnTo>
                  <a:cubicBezTo>
                    <a:pt x="188452" y="178402"/>
                    <a:pt x="185896" y="175210"/>
                    <a:pt x="182062" y="175210"/>
                  </a:cubicBezTo>
                  <a:cubicBezTo>
                    <a:pt x="178228" y="175210"/>
                    <a:pt x="175672" y="177764"/>
                    <a:pt x="175672" y="181594"/>
                  </a:cubicBezTo>
                  <a:lnTo>
                    <a:pt x="175672" y="193724"/>
                  </a:lnTo>
                  <a:cubicBezTo>
                    <a:pt x="170560" y="197554"/>
                    <a:pt x="165448" y="200746"/>
                    <a:pt x="160336" y="203300"/>
                  </a:cubicBezTo>
                  <a:lnTo>
                    <a:pt x="160336" y="200746"/>
                  </a:lnTo>
                  <a:lnTo>
                    <a:pt x="169921" y="191170"/>
                  </a:lnTo>
                  <a:cubicBezTo>
                    <a:pt x="171199" y="189893"/>
                    <a:pt x="171838" y="188617"/>
                    <a:pt x="171838" y="186701"/>
                  </a:cubicBezTo>
                  <a:lnTo>
                    <a:pt x="171838" y="177764"/>
                  </a:lnTo>
                  <a:lnTo>
                    <a:pt x="187174" y="162442"/>
                  </a:lnTo>
                  <a:cubicBezTo>
                    <a:pt x="188452" y="161166"/>
                    <a:pt x="189091" y="159889"/>
                    <a:pt x="189091" y="157974"/>
                  </a:cubicBezTo>
                  <a:lnTo>
                    <a:pt x="189091" y="152228"/>
                  </a:lnTo>
                  <a:cubicBezTo>
                    <a:pt x="189091" y="149674"/>
                    <a:pt x="187174" y="146482"/>
                    <a:pt x="184618" y="145844"/>
                  </a:cubicBezTo>
                  <a:lnTo>
                    <a:pt x="169921" y="140737"/>
                  </a:lnTo>
                  <a:lnTo>
                    <a:pt x="160336" y="121585"/>
                  </a:lnTo>
                  <a:lnTo>
                    <a:pt x="160336" y="117116"/>
                  </a:lnTo>
                  <a:cubicBezTo>
                    <a:pt x="160336" y="113286"/>
                    <a:pt x="157780" y="110732"/>
                    <a:pt x="153946" y="110732"/>
                  </a:cubicBezTo>
                  <a:lnTo>
                    <a:pt x="136693" y="110732"/>
                  </a:lnTo>
                  <a:cubicBezTo>
                    <a:pt x="134776" y="110732"/>
                    <a:pt x="133498" y="111371"/>
                    <a:pt x="132220" y="112647"/>
                  </a:cubicBezTo>
                  <a:lnTo>
                    <a:pt x="128386" y="116478"/>
                  </a:lnTo>
                  <a:lnTo>
                    <a:pt x="118802" y="106902"/>
                  </a:lnTo>
                  <a:cubicBezTo>
                    <a:pt x="117524" y="105625"/>
                    <a:pt x="116246" y="104987"/>
                    <a:pt x="114329" y="104987"/>
                  </a:cubicBezTo>
                  <a:lnTo>
                    <a:pt x="97076" y="104987"/>
                  </a:lnTo>
                  <a:cubicBezTo>
                    <a:pt x="95798" y="104987"/>
                    <a:pt x="95159" y="104987"/>
                    <a:pt x="94520" y="105625"/>
                  </a:cubicBezTo>
                  <a:lnTo>
                    <a:pt x="83018" y="111371"/>
                  </a:lnTo>
                  <a:cubicBezTo>
                    <a:pt x="82379" y="111371"/>
                    <a:pt x="81740" y="112009"/>
                    <a:pt x="81101" y="112647"/>
                  </a:cubicBezTo>
                  <a:lnTo>
                    <a:pt x="69599" y="124138"/>
                  </a:lnTo>
                  <a:cubicBezTo>
                    <a:pt x="68321" y="125415"/>
                    <a:pt x="67682" y="126692"/>
                    <a:pt x="67682" y="128607"/>
                  </a:cubicBezTo>
                  <a:lnTo>
                    <a:pt x="67682" y="145844"/>
                  </a:lnTo>
                  <a:cubicBezTo>
                    <a:pt x="67682" y="146482"/>
                    <a:pt x="67682" y="147121"/>
                    <a:pt x="67682" y="147759"/>
                  </a:cubicBezTo>
                  <a:lnTo>
                    <a:pt x="73433" y="164996"/>
                  </a:lnTo>
                  <a:cubicBezTo>
                    <a:pt x="74072" y="166911"/>
                    <a:pt x="75350" y="168188"/>
                    <a:pt x="76628" y="168826"/>
                  </a:cubicBezTo>
                  <a:lnTo>
                    <a:pt x="88130" y="174572"/>
                  </a:lnTo>
                  <a:cubicBezTo>
                    <a:pt x="88769" y="175210"/>
                    <a:pt x="90047" y="175210"/>
                    <a:pt x="90686" y="175210"/>
                  </a:cubicBezTo>
                  <a:lnTo>
                    <a:pt x="106022" y="175210"/>
                  </a:lnTo>
                  <a:lnTo>
                    <a:pt x="112412" y="178402"/>
                  </a:lnTo>
                  <a:lnTo>
                    <a:pt x="112412" y="180317"/>
                  </a:lnTo>
                  <a:cubicBezTo>
                    <a:pt x="112412" y="181594"/>
                    <a:pt x="112412" y="182233"/>
                    <a:pt x="113051" y="183509"/>
                  </a:cubicBezTo>
                  <a:lnTo>
                    <a:pt x="118163" y="193724"/>
                  </a:lnTo>
                  <a:lnTo>
                    <a:pt x="118163" y="198193"/>
                  </a:lnTo>
                  <a:cubicBezTo>
                    <a:pt x="118163" y="199469"/>
                    <a:pt x="118163" y="200108"/>
                    <a:pt x="118802" y="201385"/>
                  </a:cubicBezTo>
                  <a:lnTo>
                    <a:pt x="124552" y="212876"/>
                  </a:lnTo>
                  <a:cubicBezTo>
                    <a:pt x="124552" y="213514"/>
                    <a:pt x="125191" y="213514"/>
                    <a:pt x="125831" y="214152"/>
                  </a:cubicBezTo>
                  <a:cubicBezTo>
                    <a:pt x="121997" y="214791"/>
                    <a:pt x="117524" y="214791"/>
                    <a:pt x="113690" y="214791"/>
                  </a:cubicBezTo>
                  <a:cubicBezTo>
                    <a:pt x="88769" y="214791"/>
                    <a:pt x="65126" y="205853"/>
                    <a:pt x="46595" y="189255"/>
                  </a:cubicBezTo>
                  <a:lnTo>
                    <a:pt x="46595" y="183509"/>
                  </a:lnTo>
                  <a:lnTo>
                    <a:pt x="51707" y="173295"/>
                  </a:lnTo>
                  <a:cubicBezTo>
                    <a:pt x="52346" y="172657"/>
                    <a:pt x="52346" y="171380"/>
                    <a:pt x="52346" y="170103"/>
                  </a:cubicBezTo>
                  <a:lnTo>
                    <a:pt x="52346" y="164358"/>
                  </a:lnTo>
                  <a:cubicBezTo>
                    <a:pt x="52346" y="161804"/>
                    <a:pt x="51068" y="159889"/>
                    <a:pt x="48512" y="158612"/>
                  </a:cubicBezTo>
                  <a:lnTo>
                    <a:pt x="38927" y="153505"/>
                  </a:lnTo>
                  <a:lnTo>
                    <a:pt x="29981" y="139460"/>
                  </a:lnTo>
                  <a:lnTo>
                    <a:pt x="29981" y="124138"/>
                  </a:lnTo>
                  <a:cubicBezTo>
                    <a:pt x="29981" y="122862"/>
                    <a:pt x="29342" y="120946"/>
                    <a:pt x="28064" y="120308"/>
                  </a:cubicBezTo>
                  <a:lnTo>
                    <a:pt x="22952" y="115201"/>
                  </a:lnTo>
                  <a:lnTo>
                    <a:pt x="14007" y="101156"/>
                  </a:lnTo>
                  <a:cubicBezTo>
                    <a:pt x="15285" y="89665"/>
                    <a:pt x="18480" y="78812"/>
                    <a:pt x="23592" y="68598"/>
                  </a:cubicBezTo>
                  <a:lnTo>
                    <a:pt x="29342" y="68598"/>
                  </a:lnTo>
                  <a:cubicBezTo>
                    <a:pt x="30620" y="68598"/>
                    <a:pt x="31259" y="68598"/>
                    <a:pt x="31898" y="67960"/>
                  </a:cubicBezTo>
                  <a:lnTo>
                    <a:pt x="54902" y="56468"/>
                  </a:lnTo>
                  <a:cubicBezTo>
                    <a:pt x="55541" y="56468"/>
                    <a:pt x="56180" y="55830"/>
                    <a:pt x="56819" y="55192"/>
                  </a:cubicBezTo>
                  <a:lnTo>
                    <a:pt x="62570" y="49446"/>
                  </a:lnTo>
                  <a:cubicBezTo>
                    <a:pt x="63848" y="48169"/>
                    <a:pt x="64487" y="46892"/>
                    <a:pt x="64487" y="44977"/>
                  </a:cubicBezTo>
                  <a:lnTo>
                    <a:pt x="64487" y="41785"/>
                  </a:lnTo>
                  <a:lnTo>
                    <a:pt x="72155" y="34124"/>
                  </a:lnTo>
                  <a:lnTo>
                    <a:pt x="81101" y="34124"/>
                  </a:lnTo>
                  <a:cubicBezTo>
                    <a:pt x="82379" y="34124"/>
                    <a:pt x="83018" y="34124"/>
                    <a:pt x="83657" y="33486"/>
                  </a:cubicBezTo>
                  <a:lnTo>
                    <a:pt x="95159" y="27741"/>
                  </a:lnTo>
                  <a:cubicBezTo>
                    <a:pt x="97076" y="26464"/>
                    <a:pt x="98354" y="24549"/>
                    <a:pt x="98993" y="21995"/>
                  </a:cubicBezTo>
                  <a:lnTo>
                    <a:pt x="98993" y="16249"/>
                  </a:lnTo>
                  <a:cubicBezTo>
                    <a:pt x="98993" y="14973"/>
                    <a:pt x="98354" y="13696"/>
                    <a:pt x="97715" y="13057"/>
                  </a:cubicBezTo>
                  <a:cubicBezTo>
                    <a:pt x="103466" y="11781"/>
                    <a:pt x="109217" y="11781"/>
                    <a:pt x="114968" y="11781"/>
                  </a:cubicBezTo>
                  <a:cubicBezTo>
                    <a:pt x="123275" y="11781"/>
                    <a:pt x="131581" y="13057"/>
                    <a:pt x="139888" y="14973"/>
                  </a:cubicBezTo>
                  <a:lnTo>
                    <a:pt x="137332" y="19441"/>
                  </a:lnTo>
                  <a:cubicBezTo>
                    <a:pt x="136693" y="21357"/>
                    <a:pt x="136693" y="23272"/>
                    <a:pt x="137332" y="25187"/>
                  </a:cubicBezTo>
                  <a:lnTo>
                    <a:pt x="141166" y="32848"/>
                  </a:lnTo>
                  <a:lnTo>
                    <a:pt x="137332" y="32848"/>
                  </a:lnTo>
                  <a:cubicBezTo>
                    <a:pt x="136693" y="32848"/>
                    <a:pt x="136054" y="32848"/>
                    <a:pt x="135415" y="32848"/>
                  </a:cubicBezTo>
                  <a:lnTo>
                    <a:pt x="118163" y="38593"/>
                  </a:lnTo>
                  <a:cubicBezTo>
                    <a:pt x="116246" y="39232"/>
                    <a:pt x="114968" y="40508"/>
                    <a:pt x="114329" y="42424"/>
                  </a:cubicBezTo>
                  <a:lnTo>
                    <a:pt x="108578" y="59660"/>
                  </a:lnTo>
                  <a:cubicBezTo>
                    <a:pt x="107939" y="61576"/>
                    <a:pt x="107939" y="62852"/>
                    <a:pt x="109217" y="64768"/>
                  </a:cubicBezTo>
                  <a:lnTo>
                    <a:pt x="111134" y="68598"/>
                  </a:lnTo>
                  <a:lnTo>
                    <a:pt x="110495" y="69236"/>
                  </a:lnTo>
                  <a:lnTo>
                    <a:pt x="106661" y="73067"/>
                  </a:lnTo>
                  <a:lnTo>
                    <a:pt x="103466" y="73067"/>
                  </a:lnTo>
                  <a:cubicBezTo>
                    <a:pt x="101549" y="73067"/>
                    <a:pt x="100271" y="73705"/>
                    <a:pt x="98993" y="74982"/>
                  </a:cubicBezTo>
                  <a:lnTo>
                    <a:pt x="93242" y="80727"/>
                  </a:lnTo>
                  <a:cubicBezTo>
                    <a:pt x="91964" y="82004"/>
                    <a:pt x="91325" y="83281"/>
                    <a:pt x="91325" y="85196"/>
                  </a:cubicBezTo>
                  <a:lnTo>
                    <a:pt x="91325" y="96687"/>
                  </a:lnTo>
                  <a:cubicBezTo>
                    <a:pt x="91325" y="100518"/>
                    <a:pt x="93881" y="103071"/>
                    <a:pt x="97715" y="103071"/>
                  </a:cubicBezTo>
                  <a:lnTo>
                    <a:pt x="120719" y="103071"/>
                  </a:lnTo>
                  <a:cubicBezTo>
                    <a:pt x="122636" y="103071"/>
                    <a:pt x="123914" y="102433"/>
                    <a:pt x="125191" y="101156"/>
                  </a:cubicBezTo>
                  <a:lnTo>
                    <a:pt x="129025" y="97326"/>
                  </a:lnTo>
                  <a:lnTo>
                    <a:pt x="139249" y="97326"/>
                  </a:lnTo>
                  <a:lnTo>
                    <a:pt x="143083" y="104987"/>
                  </a:lnTo>
                  <a:cubicBezTo>
                    <a:pt x="144361" y="106902"/>
                    <a:pt x="146278" y="108179"/>
                    <a:pt x="148834" y="108179"/>
                  </a:cubicBezTo>
                  <a:lnTo>
                    <a:pt x="154585" y="108179"/>
                  </a:lnTo>
                  <a:cubicBezTo>
                    <a:pt x="156502" y="108179"/>
                    <a:pt x="157780" y="107540"/>
                    <a:pt x="159058" y="106263"/>
                  </a:cubicBezTo>
                  <a:lnTo>
                    <a:pt x="160975" y="104348"/>
                  </a:lnTo>
                  <a:lnTo>
                    <a:pt x="165448" y="125415"/>
                  </a:lnTo>
                  <a:cubicBezTo>
                    <a:pt x="165448" y="126054"/>
                    <a:pt x="165448" y="126692"/>
                    <a:pt x="166087" y="126692"/>
                  </a:cubicBezTo>
                  <a:lnTo>
                    <a:pt x="171838" y="138183"/>
                  </a:lnTo>
                  <a:cubicBezTo>
                    <a:pt x="173116" y="140098"/>
                    <a:pt x="175033" y="141375"/>
                    <a:pt x="177589" y="141375"/>
                  </a:cubicBezTo>
                  <a:lnTo>
                    <a:pt x="188452" y="141375"/>
                  </a:lnTo>
                  <a:cubicBezTo>
                    <a:pt x="191008" y="141375"/>
                    <a:pt x="192925" y="140098"/>
                    <a:pt x="194203" y="138183"/>
                  </a:cubicBezTo>
                  <a:lnTo>
                    <a:pt x="199954" y="126692"/>
                  </a:lnTo>
                  <a:cubicBezTo>
                    <a:pt x="200593" y="126054"/>
                    <a:pt x="200593" y="124777"/>
                    <a:pt x="200593" y="124138"/>
                  </a:cubicBezTo>
                  <a:lnTo>
                    <a:pt x="200593" y="118393"/>
                  </a:lnTo>
                  <a:cubicBezTo>
                    <a:pt x="200593" y="116478"/>
                    <a:pt x="199954" y="115201"/>
                    <a:pt x="198676" y="113924"/>
                  </a:cubicBezTo>
                  <a:lnTo>
                    <a:pt x="194842" y="110094"/>
                  </a:lnTo>
                  <a:lnTo>
                    <a:pt x="198676" y="105625"/>
                  </a:lnTo>
                  <a:cubicBezTo>
                    <a:pt x="199315" y="104987"/>
                    <a:pt x="199315" y="104987"/>
                    <a:pt x="199954" y="104348"/>
                  </a:cubicBezTo>
                  <a:lnTo>
                    <a:pt x="212734" y="117116"/>
                  </a:lnTo>
                  <a:cubicBezTo>
                    <a:pt x="214012" y="117755"/>
                    <a:pt x="214651" y="118393"/>
                    <a:pt x="216568" y="118393"/>
                  </a:cubicBezTo>
                  <a:cubicBezTo>
                    <a:pt x="214012" y="143290"/>
                    <a:pt x="204427" y="164996"/>
                    <a:pt x="188452" y="182233"/>
                  </a:cubicBezTo>
                  <a:lnTo>
                    <a:pt x="188452" y="182233"/>
                  </a:lnTo>
                  <a:close/>
                </a:path>
              </a:pathLst>
            </a:custGeom>
            <a:grpFill/>
            <a:ln w="6390"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9A539EBD-73C9-4693-AAB8-A8035002C4B0}"/>
                </a:ext>
              </a:extLst>
            </p:cNvPr>
            <p:cNvSpPr/>
            <p:nvPr/>
          </p:nvSpPr>
          <p:spPr>
            <a:xfrm>
              <a:off x="619823" y="3440090"/>
              <a:ext cx="24043" cy="36014"/>
            </a:xfrm>
            <a:custGeom>
              <a:avLst/>
              <a:gdLst>
                <a:gd name="connsiteX0" fmla="*/ 10863 w 24043"/>
                <a:gd name="connsiteY0" fmla="*/ 34235 h 36014"/>
                <a:gd name="connsiteX1" fmla="*/ 16614 w 24043"/>
                <a:gd name="connsiteY1" fmla="*/ 28490 h 36014"/>
                <a:gd name="connsiteX2" fmla="*/ 17892 w 24043"/>
                <a:gd name="connsiteY2" fmla="*/ 25936 h 36014"/>
                <a:gd name="connsiteX3" fmla="*/ 23643 w 24043"/>
                <a:gd name="connsiteY3" fmla="*/ 8699 h 36014"/>
                <a:gd name="connsiteX4" fmla="*/ 19809 w 24043"/>
                <a:gd name="connsiteY4" fmla="*/ 400 h 36014"/>
                <a:gd name="connsiteX5" fmla="*/ 19809 w 24043"/>
                <a:gd name="connsiteY5" fmla="*/ 400 h 36014"/>
                <a:gd name="connsiteX6" fmla="*/ 11502 w 24043"/>
                <a:gd name="connsiteY6" fmla="*/ 4231 h 36014"/>
                <a:gd name="connsiteX7" fmla="*/ 6390 w 24043"/>
                <a:gd name="connsiteY7" fmla="*/ 19552 h 36014"/>
                <a:gd name="connsiteX8" fmla="*/ 1917 w 24043"/>
                <a:gd name="connsiteY8" fmla="*/ 24021 h 36014"/>
                <a:gd name="connsiteX9" fmla="*/ 1917 w 24043"/>
                <a:gd name="connsiteY9" fmla="*/ 32958 h 36014"/>
                <a:gd name="connsiteX10" fmla="*/ 10863 w 24043"/>
                <a:gd name="connsiteY10" fmla="*/ 34235 h 36014"/>
                <a:gd name="connsiteX11" fmla="*/ 10863 w 24043"/>
                <a:gd name="connsiteY11" fmla="*/ 34235 h 36014"/>
                <a:gd name="connsiteX12" fmla="*/ 10863 w 24043"/>
                <a:gd name="connsiteY12" fmla="*/ 34235 h 3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43" h="36014">
                  <a:moveTo>
                    <a:pt x="10863" y="34235"/>
                  </a:moveTo>
                  <a:lnTo>
                    <a:pt x="16614" y="28490"/>
                  </a:lnTo>
                  <a:cubicBezTo>
                    <a:pt x="17253" y="27851"/>
                    <a:pt x="17892" y="27213"/>
                    <a:pt x="17892" y="25936"/>
                  </a:cubicBezTo>
                  <a:lnTo>
                    <a:pt x="23643" y="8699"/>
                  </a:lnTo>
                  <a:cubicBezTo>
                    <a:pt x="24921" y="5507"/>
                    <a:pt x="23004" y="1677"/>
                    <a:pt x="19809" y="400"/>
                  </a:cubicBezTo>
                  <a:cubicBezTo>
                    <a:pt x="19809" y="400"/>
                    <a:pt x="19809" y="400"/>
                    <a:pt x="19809" y="400"/>
                  </a:cubicBezTo>
                  <a:cubicBezTo>
                    <a:pt x="16614" y="-877"/>
                    <a:pt x="12780" y="1039"/>
                    <a:pt x="11502" y="4231"/>
                  </a:cubicBezTo>
                  <a:lnTo>
                    <a:pt x="6390" y="19552"/>
                  </a:lnTo>
                  <a:lnTo>
                    <a:pt x="1917" y="24021"/>
                  </a:lnTo>
                  <a:cubicBezTo>
                    <a:pt x="-639" y="26574"/>
                    <a:pt x="-639" y="30405"/>
                    <a:pt x="1917" y="32958"/>
                  </a:cubicBezTo>
                  <a:cubicBezTo>
                    <a:pt x="4473" y="36789"/>
                    <a:pt x="8307" y="36789"/>
                    <a:pt x="10863" y="34235"/>
                  </a:cubicBezTo>
                  <a:cubicBezTo>
                    <a:pt x="10863" y="34235"/>
                    <a:pt x="10863" y="34235"/>
                    <a:pt x="10863" y="34235"/>
                  </a:cubicBezTo>
                  <a:lnTo>
                    <a:pt x="10863" y="34235"/>
                  </a:lnTo>
                  <a:close/>
                </a:path>
              </a:pathLst>
            </a:custGeom>
            <a:grpFill/>
            <a:ln w="6390" cap="flat">
              <a:noFill/>
              <a:prstDash val="solid"/>
              <a:miter/>
            </a:ln>
          </p:spPr>
          <p:txBody>
            <a:bodyPr rtlCol="0" anchor="ctr"/>
            <a:lstStyle/>
            <a:p>
              <a:endParaRPr lang="en-US"/>
            </a:p>
          </p:txBody>
        </p:sp>
      </p:grpSp>
      <p:sp>
        <p:nvSpPr>
          <p:cNvPr id="39" name="Rectangle 38">
            <a:extLst>
              <a:ext uri="{FF2B5EF4-FFF2-40B4-BE49-F238E27FC236}">
                <a16:creationId xmlns:a16="http://schemas.microsoft.com/office/drawing/2014/main" id="{80339285-4ED1-4339-AC18-5C6B2FCC3C4F}"/>
              </a:ext>
            </a:extLst>
          </p:cNvPr>
          <p:cNvSpPr/>
          <p:nvPr/>
        </p:nvSpPr>
        <p:spPr>
          <a:xfrm>
            <a:off x="184225" y="1864932"/>
            <a:ext cx="4669652" cy="2252841"/>
          </a:xfrm>
          <a:prstGeom prst="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algn="ctr">
              <a:defRPr/>
            </a:pPr>
            <a:r>
              <a:rPr lang="en-US" b="1" spc="300">
                <a:solidFill>
                  <a:srgbClr val="000000"/>
                </a:solidFill>
                <a:latin typeface="Open Sans" panose="020B0606030504020204" pitchFamily="34" charset="0"/>
                <a:ea typeface="Open Sans" panose="020B0606030504020204" pitchFamily="34" charset="0"/>
                <a:cs typeface="Open Sans" panose="020B0606030504020204" pitchFamily="34" charset="0"/>
              </a:rPr>
              <a:t>JUMP AHEAD IN A THRIVING MARKET</a:t>
            </a:r>
            <a:endParaRPr lang="en-US" b="1" i="0" u="none" strike="noStrike" kern="1200" cap="none" spc="30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ea typeface="Verdana" panose="020B0604030504040204" pitchFamily="34" charset="0"/>
              <a:cs typeface="Verdana" panose="020B0604030504040204" pitchFamily="34" charset="0"/>
            </a:endParaRPr>
          </a:p>
        </p:txBody>
      </p:sp>
      <p:sp>
        <p:nvSpPr>
          <p:cNvPr id="40" name="Text Placeholder 2">
            <a:extLst>
              <a:ext uri="{FF2B5EF4-FFF2-40B4-BE49-F238E27FC236}">
                <a16:creationId xmlns:a16="http://schemas.microsoft.com/office/drawing/2014/main" id="{050535E6-C7BE-4410-925A-CF64E1EAB35E}"/>
              </a:ext>
            </a:extLst>
          </p:cNvPr>
          <p:cNvSpPr txBox="1">
            <a:spLocks/>
          </p:cNvSpPr>
          <p:nvPr/>
        </p:nvSpPr>
        <p:spPr>
          <a:xfrm>
            <a:off x="603715" y="3380415"/>
            <a:ext cx="3833869" cy="3477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latin typeface="Open Sans" panose="020B0606030504020204" pitchFamily="34" charset="0"/>
                <a:ea typeface="Open Sans" panose="020B0606030504020204" pitchFamily="34" charset="0"/>
                <a:cs typeface="Open Sans" panose="020B0606030504020204" pitchFamily="34" charset="0"/>
              </a:rPr>
              <a:t>The current market conditions align for the opportunity to continue to thrive – why not be a market leader?</a:t>
            </a:r>
          </a:p>
        </p:txBody>
      </p:sp>
      <p:grpSp>
        <p:nvGrpSpPr>
          <p:cNvPr id="44" name="Graphic 4">
            <a:extLst>
              <a:ext uri="{FF2B5EF4-FFF2-40B4-BE49-F238E27FC236}">
                <a16:creationId xmlns:a16="http://schemas.microsoft.com/office/drawing/2014/main" id="{D19275DD-96B4-4695-B842-CE280B891BF1}"/>
              </a:ext>
            </a:extLst>
          </p:cNvPr>
          <p:cNvGrpSpPr/>
          <p:nvPr/>
        </p:nvGrpSpPr>
        <p:grpSpPr>
          <a:xfrm>
            <a:off x="2094084" y="1968815"/>
            <a:ext cx="722376" cy="722376"/>
            <a:chOff x="467104" y="3339623"/>
            <a:chExt cx="362309" cy="361971"/>
          </a:xfrm>
          <a:solidFill>
            <a:schemeClr val="accent6">
              <a:lumMod val="50000"/>
            </a:schemeClr>
          </a:solidFill>
        </p:grpSpPr>
        <p:sp>
          <p:nvSpPr>
            <p:cNvPr id="45" name="Graphic 4">
              <a:extLst>
                <a:ext uri="{FF2B5EF4-FFF2-40B4-BE49-F238E27FC236}">
                  <a16:creationId xmlns:a16="http://schemas.microsoft.com/office/drawing/2014/main" id="{4D26231D-3144-450D-A1A7-78A692D24E29}"/>
                </a:ext>
              </a:extLst>
            </p:cNvPr>
            <p:cNvSpPr/>
            <p:nvPr/>
          </p:nvSpPr>
          <p:spPr>
            <a:xfrm>
              <a:off x="467104" y="3339623"/>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46" name="Graphic 4">
              <a:extLst>
                <a:ext uri="{FF2B5EF4-FFF2-40B4-BE49-F238E27FC236}">
                  <a16:creationId xmlns:a16="http://schemas.microsoft.com/office/drawing/2014/main" id="{88D2FC84-05FF-4BD4-86BC-1F0995853273}"/>
                </a:ext>
              </a:extLst>
            </p:cNvPr>
            <p:cNvSpPr/>
            <p:nvPr/>
          </p:nvSpPr>
          <p:spPr>
            <a:xfrm>
              <a:off x="534250" y="3407004"/>
              <a:ext cx="228708" cy="228496"/>
            </a:xfrm>
            <a:custGeom>
              <a:avLst/>
              <a:gdLst>
                <a:gd name="connsiteX0" fmla="*/ 228070 w 228708"/>
                <a:gd name="connsiteY0" fmla="*/ 106263 h 228496"/>
                <a:gd name="connsiteX1" fmla="*/ 106661 w 228708"/>
                <a:gd name="connsiteY1" fmla="*/ 289 h 228496"/>
                <a:gd name="connsiteX2" fmla="*/ 13368 w 228708"/>
                <a:gd name="connsiteY2" fmla="*/ 60299 h 228496"/>
                <a:gd name="connsiteX3" fmla="*/ 13368 w 228708"/>
                <a:gd name="connsiteY3" fmla="*/ 60937 h 228496"/>
                <a:gd name="connsiteX4" fmla="*/ 35732 w 228708"/>
                <a:gd name="connsiteY4" fmla="*/ 196916 h 228496"/>
                <a:gd name="connsiteX5" fmla="*/ 37010 w 228708"/>
                <a:gd name="connsiteY5" fmla="*/ 198193 h 228496"/>
                <a:gd name="connsiteX6" fmla="*/ 146278 w 228708"/>
                <a:gd name="connsiteY6" fmla="*/ 223728 h 228496"/>
                <a:gd name="connsiteX7" fmla="*/ 147556 w 228708"/>
                <a:gd name="connsiteY7" fmla="*/ 223728 h 228496"/>
                <a:gd name="connsiteX8" fmla="*/ 155863 w 228708"/>
                <a:gd name="connsiteY8" fmla="*/ 220536 h 228496"/>
                <a:gd name="connsiteX9" fmla="*/ 157141 w 228708"/>
                <a:gd name="connsiteY9" fmla="*/ 219898 h 228496"/>
                <a:gd name="connsiteX10" fmla="*/ 186535 w 228708"/>
                <a:gd name="connsiteY10" fmla="*/ 202661 h 228496"/>
                <a:gd name="connsiteX11" fmla="*/ 187174 w 228708"/>
                <a:gd name="connsiteY11" fmla="*/ 202023 h 228496"/>
                <a:gd name="connsiteX12" fmla="*/ 228708 w 228708"/>
                <a:gd name="connsiteY12" fmla="*/ 113924 h 228496"/>
                <a:gd name="connsiteX13" fmla="*/ 228708 w 228708"/>
                <a:gd name="connsiteY13" fmla="*/ 109455 h 228496"/>
                <a:gd name="connsiteX14" fmla="*/ 228070 w 228708"/>
                <a:gd name="connsiteY14" fmla="*/ 106263 h 228496"/>
                <a:gd name="connsiteX15" fmla="*/ 215290 w 228708"/>
                <a:gd name="connsiteY15" fmla="*/ 103710 h 228496"/>
                <a:gd name="connsiteX16" fmla="*/ 203788 w 228708"/>
                <a:gd name="connsiteY16" fmla="*/ 92219 h 228496"/>
                <a:gd name="connsiteX17" fmla="*/ 199315 w 228708"/>
                <a:gd name="connsiteY17" fmla="*/ 90303 h 228496"/>
                <a:gd name="connsiteX18" fmla="*/ 194203 w 228708"/>
                <a:gd name="connsiteY18" fmla="*/ 90303 h 228496"/>
                <a:gd name="connsiteX19" fmla="*/ 187813 w 228708"/>
                <a:gd name="connsiteY19" fmla="*/ 96687 h 228496"/>
                <a:gd name="connsiteX20" fmla="*/ 187813 w 228708"/>
                <a:gd name="connsiteY20" fmla="*/ 99879 h 228496"/>
                <a:gd name="connsiteX21" fmla="*/ 183979 w 228708"/>
                <a:gd name="connsiteY21" fmla="*/ 103710 h 228496"/>
                <a:gd name="connsiteX22" fmla="*/ 182062 w 228708"/>
                <a:gd name="connsiteY22" fmla="*/ 108179 h 228496"/>
                <a:gd name="connsiteX23" fmla="*/ 182062 w 228708"/>
                <a:gd name="connsiteY23" fmla="*/ 113924 h 228496"/>
                <a:gd name="connsiteX24" fmla="*/ 183979 w 228708"/>
                <a:gd name="connsiteY24" fmla="*/ 118393 h 228496"/>
                <a:gd name="connsiteX25" fmla="*/ 187813 w 228708"/>
                <a:gd name="connsiteY25" fmla="*/ 122223 h 228496"/>
                <a:gd name="connsiteX26" fmla="*/ 187813 w 228708"/>
                <a:gd name="connsiteY26" fmla="*/ 123500 h 228496"/>
                <a:gd name="connsiteX27" fmla="*/ 184618 w 228708"/>
                <a:gd name="connsiteY27" fmla="*/ 129884 h 228496"/>
                <a:gd name="connsiteX28" fmla="*/ 181423 w 228708"/>
                <a:gd name="connsiteY28" fmla="*/ 129884 h 228496"/>
                <a:gd name="connsiteX29" fmla="*/ 177589 w 228708"/>
                <a:gd name="connsiteY29" fmla="*/ 122862 h 228496"/>
                <a:gd name="connsiteX30" fmla="*/ 171838 w 228708"/>
                <a:gd name="connsiteY30" fmla="*/ 95411 h 228496"/>
                <a:gd name="connsiteX31" fmla="*/ 165448 w 228708"/>
                <a:gd name="connsiteY31" fmla="*/ 90303 h 228496"/>
                <a:gd name="connsiteX32" fmla="*/ 159697 w 228708"/>
                <a:gd name="connsiteY32" fmla="*/ 90303 h 228496"/>
                <a:gd name="connsiteX33" fmla="*/ 155224 w 228708"/>
                <a:gd name="connsiteY33" fmla="*/ 92219 h 228496"/>
                <a:gd name="connsiteX34" fmla="*/ 152029 w 228708"/>
                <a:gd name="connsiteY34" fmla="*/ 95411 h 228496"/>
                <a:gd name="connsiteX35" fmla="*/ 148195 w 228708"/>
                <a:gd name="connsiteY35" fmla="*/ 88388 h 228496"/>
                <a:gd name="connsiteX36" fmla="*/ 142444 w 228708"/>
                <a:gd name="connsiteY36" fmla="*/ 84558 h 228496"/>
                <a:gd name="connsiteX37" fmla="*/ 125191 w 228708"/>
                <a:gd name="connsiteY37" fmla="*/ 84558 h 228496"/>
                <a:gd name="connsiteX38" fmla="*/ 120719 w 228708"/>
                <a:gd name="connsiteY38" fmla="*/ 86473 h 228496"/>
                <a:gd name="connsiteX39" fmla="*/ 116885 w 228708"/>
                <a:gd name="connsiteY39" fmla="*/ 90303 h 228496"/>
                <a:gd name="connsiteX40" fmla="*/ 103466 w 228708"/>
                <a:gd name="connsiteY40" fmla="*/ 90303 h 228496"/>
                <a:gd name="connsiteX41" fmla="*/ 103466 w 228708"/>
                <a:gd name="connsiteY41" fmla="*/ 87750 h 228496"/>
                <a:gd name="connsiteX42" fmla="*/ 105383 w 228708"/>
                <a:gd name="connsiteY42" fmla="*/ 85835 h 228496"/>
                <a:gd name="connsiteX43" fmla="*/ 108578 w 228708"/>
                <a:gd name="connsiteY43" fmla="*/ 85835 h 228496"/>
                <a:gd name="connsiteX44" fmla="*/ 113051 w 228708"/>
                <a:gd name="connsiteY44" fmla="*/ 83919 h 228496"/>
                <a:gd name="connsiteX45" fmla="*/ 116885 w 228708"/>
                <a:gd name="connsiteY45" fmla="*/ 80089 h 228496"/>
                <a:gd name="connsiteX46" fmla="*/ 125831 w 228708"/>
                <a:gd name="connsiteY46" fmla="*/ 80089 h 228496"/>
                <a:gd name="connsiteX47" fmla="*/ 130303 w 228708"/>
                <a:gd name="connsiteY47" fmla="*/ 78174 h 228496"/>
                <a:gd name="connsiteX48" fmla="*/ 141805 w 228708"/>
                <a:gd name="connsiteY48" fmla="*/ 66683 h 228496"/>
                <a:gd name="connsiteX49" fmla="*/ 143722 w 228708"/>
                <a:gd name="connsiteY49" fmla="*/ 62214 h 228496"/>
                <a:gd name="connsiteX50" fmla="*/ 143722 w 228708"/>
                <a:gd name="connsiteY50" fmla="*/ 57107 h 228496"/>
                <a:gd name="connsiteX51" fmla="*/ 137332 w 228708"/>
                <a:gd name="connsiteY51" fmla="*/ 50723 h 228496"/>
                <a:gd name="connsiteX52" fmla="*/ 130942 w 228708"/>
                <a:gd name="connsiteY52" fmla="*/ 57107 h 228496"/>
                <a:gd name="connsiteX53" fmla="*/ 130942 w 228708"/>
                <a:gd name="connsiteY53" fmla="*/ 60299 h 228496"/>
                <a:gd name="connsiteX54" fmla="*/ 123914 w 228708"/>
                <a:gd name="connsiteY54" fmla="*/ 67321 h 228496"/>
                <a:gd name="connsiteX55" fmla="*/ 121358 w 228708"/>
                <a:gd name="connsiteY55" fmla="*/ 62214 h 228496"/>
                <a:gd name="connsiteX56" fmla="*/ 125191 w 228708"/>
                <a:gd name="connsiteY56" fmla="*/ 50723 h 228496"/>
                <a:gd name="connsiteX57" fmla="*/ 137971 w 228708"/>
                <a:gd name="connsiteY57" fmla="*/ 46254 h 228496"/>
                <a:gd name="connsiteX58" fmla="*/ 148195 w 228708"/>
                <a:gd name="connsiteY58" fmla="*/ 46254 h 228496"/>
                <a:gd name="connsiteX59" fmla="*/ 154585 w 228708"/>
                <a:gd name="connsiteY59" fmla="*/ 39870 h 228496"/>
                <a:gd name="connsiteX60" fmla="*/ 154585 w 228708"/>
                <a:gd name="connsiteY60" fmla="*/ 34124 h 228496"/>
                <a:gd name="connsiteX61" fmla="*/ 153946 w 228708"/>
                <a:gd name="connsiteY61" fmla="*/ 31571 h 228496"/>
                <a:gd name="connsiteX62" fmla="*/ 149473 w 228708"/>
                <a:gd name="connsiteY62" fmla="*/ 23272 h 228496"/>
                <a:gd name="connsiteX63" fmla="*/ 151390 w 228708"/>
                <a:gd name="connsiteY63" fmla="*/ 20080 h 228496"/>
                <a:gd name="connsiteX64" fmla="*/ 215290 w 228708"/>
                <a:gd name="connsiteY64" fmla="*/ 103710 h 228496"/>
                <a:gd name="connsiteX65" fmla="*/ 215290 w 228708"/>
                <a:gd name="connsiteY65" fmla="*/ 103710 h 228496"/>
                <a:gd name="connsiteX66" fmla="*/ 83018 w 228708"/>
                <a:gd name="connsiteY66" fmla="*/ 18165 h 228496"/>
                <a:gd name="connsiteX67" fmla="*/ 84296 w 228708"/>
                <a:gd name="connsiteY67" fmla="*/ 19441 h 228496"/>
                <a:gd name="connsiteX68" fmla="*/ 78545 w 228708"/>
                <a:gd name="connsiteY68" fmla="*/ 22633 h 228496"/>
                <a:gd name="connsiteX69" fmla="*/ 70877 w 228708"/>
                <a:gd name="connsiteY69" fmla="*/ 22633 h 228496"/>
                <a:gd name="connsiteX70" fmla="*/ 81101 w 228708"/>
                <a:gd name="connsiteY70" fmla="*/ 18165 h 228496"/>
                <a:gd name="connsiteX71" fmla="*/ 83018 w 228708"/>
                <a:gd name="connsiteY71" fmla="*/ 18165 h 228496"/>
                <a:gd name="connsiteX72" fmla="*/ 60653 w 228708"/>
                <a:gd name="connsiteY72" fmla="*/ 27741 h 228496"/>
                <a:gd name="connsiteX73" fmla="*/ 52985 w 228708"/>
                <a:gd name="connsiteY73" fmla="*/ 35401 h 228496"/>
                <a:gd name="connsiteX74" fmla="*/ 51068 w 228708"/>
                <a:gd name="connsiteY74" fmla="*/ 39870 h 228496"/>
                <a:gd name="connsiteX75" fmla="*/ 51068 w 228708"/>
                <a:gd name="connsiteY75" fmla="*/ 43062 h 228496"/>
                <a:gd name="connsiteX76" fmla="*/ 47873 w 228708"/>
                <a:gd name="connsiteY76" fmla="*/ 46254 h 228496"/>
                <a:gd name="connsiteX77" fmla="*/ 32537 w 228708"/>
                <a:gd name="connsiteY77" fmla="*/ 53915 h 228496"/>
                <a:gd name="connsiteX78" fmla="*/ 60653 w 228708"/>
                <a:gd name="connsiteY78" fmla="*/ 27741 h 228496"/>
                <a:gd name="connsiteX79" fmla="*/ 60653 w 228708"/>
                <a:gd name="connsiteY79" fmla="*/ 27741 h 228496"/>
                <a:gd name="connsiteX80" fmla="*/ 17202 w 228708"/>
                <a:gd name="connsiteY80" fmla="*/ 143290 h 228496"/>
                <a:gd name="connsiteX81" fmla="*/ 13368 w 228708"/>
                <a:gd name="connsiteY81" fmla="*/ 124138 h 228496"/>
                <a:gd name="connsiteX82" fmla="*/ 17202 w 228708"/>
                <a:gd name="connsiteY82" fmla="*/ 127969 h 228496"/>
                <a:gd name="connsiteX83" fmla="*/ 17202 w 228708"/>
                <a:gd name="connsiteY83" fmla="*/ 142014 h 228496"/>
                <a:gd name="connsiteX84" fmla="*/ 17202 w 228708"/>
                <a:gd name="connsiteY84" fmla="*/ 143290 h 228496"/>
                <a:gd name="connsiteX85" fmla="*/ 17202 w 228708"/>
                <a:gd name="connsiteY85" fmla="*/ 143290 h 228496"/>
                <a:gd name="connsiteX86" fmla="*/ 17841 w 228708"/>
                <a:gd name="connsiteY86" fmla="*/ 144567 h 228496"/>
                <a:gd name="connsiteX87" fmla="*/ 18480 w 228708"/>
                <a:gd name="connsiteY87" fmla="*/ 145206 h 228496"/>
                <a:gd name="connsiteX88" fmla="*/ 29981 w 228708"/>
                <a:gd name="connsiteY88" fmla="*/ 162442 h 228496"/>
                <a:gd name="connsiteX89" fmla="*/ 32537 w 228708"/>
                <a:gd name="connsiteY89" fmla="*/ 164358 h 228496"/>
                <a:gd name="connsiteX90" fmla="*/ 40205 w 228708"/>
                <a:gd name="connsiteY90" fmla="*/ 168188 h 228496"/>
                <a:gd name="connsiteX91" fmla="*/ 35732 w 228708"/>
                <a:gd name="connsiteY91" fmla="*/ 177125 h 228496"/>
                <a:gd name="connsiteX92" fmla="*/ 17841 w 228708"/>
                <a:gd name="connsiteY92" fmla="*/ 144567 h 228496"/>
                <a:gd name="connsiteX93" fmla="*/ 17841 w 228708"/>
                <a:gd name="connsiteY93" fmla="*/ 144567 h 228496"/>
                <a:gd name="connsiteX94" fmla="*/ 136054 w 228708"/>
                <a:gd name="connsiteY94" fmla="*/ 205215 h 228496"/>
                <a:gd name="connsiteX95" fmla="*/ 132220 w 228708"/>
                <a:gd name="connsiteY95" fmla="*/ 196916 h 228496"/>
                <a:gd name="connsiteX96" fmla="*/ 132220 w 228708"/>
                <a:gd name="connsiteY96" fmla="*/ 192447 h 228496"/>
                <a:gd name="connsiteX97" fmla="*/ 131581 w 228708"/>
                <a:gd name="connsiteY97" fmla="*/ 189255 h 228496"/>
                <a:gd name="connsiteX98" fmla="*/ 126469 w 228708"/>
                <a:gd name="connsiteY98" fmla="*/ 179041 h 228496"/>
                <a:gd name="connsiteX99" fmla="*/ 126469 w 228708"/>
                <a:gd name="connsiteY99" fmla="*/ 174572 h 228496"/>
                <a:gd name="connsiteX100" fmla="*/ 122636 w 228708"/>
                <a:gd name="connsiteY100" fmla="*/ 168826 h 228496"/>
                <a:gd name="connsiteX101" fmla="*/ 111134 w 228708"/>
                <a:gd name="connsiteY101" fmla="*/ 163081 h 228496"/>
                <a:gd name="connsiteX102" fmla="*/ 108578 w 228708"/>
                <a:gd name="connsiteY102" fmla="*/ 162442 h 228496"/>
                <a:gd name="connsiteX103" fmla="*/ 93242 w 228708"/>
                <a:gd name="connsiteY103" fmla="*/ 162442 h 228496"/>
                <a:gd name="connsiteX104" fmla="*/ 85574 w 228708"/>
                <a:gd name="connsiteY104" fmla="*/ 158612 h 228496"/>
                <a:gd name="connsiteX105" fmla="*/ 81101 w 228708"/>
                <a:gd name="connsiteY105" fmla="*/ 145206 h 228496"/>
                <a:gd name="connsiteX106" fmla="*/ 81101 w 228708"/>
                <a:gd name="connsiteY106" fmla="*/ 132438 h 228496"/>
                <a:gd name="connsiteX107" fmla="*/ 90047 w 228708"/>
                <a:gd name="connsiteY107" fmla="*/ 123500 h 228496"/>
                <a:gd name="connsiteX108" fmla="*/ 98993 w 228708"/>
                <a:gd name="connsiteY108" fmla="*/ 119031 h 228496"/>
                <a:gd name="connsiteX109" fmla="*/ 111773 w 228708"/>
                <a:gd name="connsiteY109" fmla="*/ 119031 h 228496"/>
                <a:gd name="connsiteX110" fmla="*/ 121358 w 228708"/>
                <a:gd name="connsiteY110" fmla="*/ 128607 h 228496"/>
                <a:gd name="connsiteX111" fmla="*/ 125831 w 228708"/>
                <a:gd name="connsiteY111" fmla="*/ 130522 h 228496"/>
                <a:gd name="connsiteX112" fmla="*/ 131581 w 228708"/>
                <a:gd name="connsiteY112" fmla="*/ 130522 h 228496"/>
                <a:gd name="connsiteX113" fmla="*/ 136054 w 228708"/>
                <a:gd name="connsiteY113" fmla="*/ 128607 h 228496"/>
                <a:gd name="connsiteX114" fmla="*/ 139888 w 228708"/>
                <a:gd name="connsiteY114" fmla="*/ 124777 h 228496"/>
                <a:gd name="connsiteX115" fmla="*/ 148195 w 228708"/>
                <a:gd name="connsiteY115" fmla="*/ 124777 h 228496"/>
                <a:gd name="connsiteX116" fmla="*/ 148834 w 228708"/>
                <a:gd name="connsiteY116" fmla="*/ 126692 h 228496"/>
                <a:gd name="connsiteX117" fmla="*/ 160336 w 228708"/>
                <a:gd name="connsiteY117" fmla="*/ 149674 h 228496"/>
                <a:gd name="connsiteX118" fmla="*/ 164170 w 228708"/>
                <a:gd name="connsiteY118" fmla="*/ 152866 h 228496"/>
                <a:gd name="connsiteX119" fmla="*/ 175672 w 228708"/>
                <a:gd name="connsiteY119" fmla="*/ 156697 h 228496"/>
                <a:gd name="connsiteX120" fmla="*/ 161614 w 228708"/>
                <a:gd name="connsiteY120" fmla="*/ 170741 h 228496"/>
                <a:gd name="connsiteX121" fmla="*/ 159697 w 228708"/>
                <a:gd name="connsiteY121" fmla="*/ 175210 h 228496"/>
                <a:gd name="connsiteX122" fmla="*/ 159697 w 228708"/>
                <a:gd name="connsiteY122" fmla="*/ 183509 h 228496"/>
                <a:gd name="connsiteX123" fmla="*/ 150112 w 228708"/>
                <a:gd name="connsiteY123" fmla="*/ 193085 h 228496"/>
                <a:gd name="connsiteX124" fmla="*/ 148195 w 228708"/>
                <a:gd name="connsiteY124" fmla="*/ 197554 h 228496"/>
                <a:gd name="connsiteX125" fmla="*/ 148195 w 228708"/>
                <a:gd name="connsiteY125" fmla="*/ 208407 h 228496"/>
                <a:gd name="connsiteX126" fmla="*/ 146278 w 228708"/>
                <a:gd name="connsiteY126" fmla="*/ 209045 h 228496"/>
                <a:gd name="connsiteX127" fmla="*/ 136054 w 228708"/>
                <a:gd name="connsiteY127" fmla="*/ 205215 h 228496"/>
                <a:gd name="connsiteX128" fmla="*/ 188452 w 228708"/>
                <a:gd name="connsiteY128" fmla="*/ 182233 h 228496"/>
                <a:gd name="connsiteX129" fmla="*/ 188452 w 228708"/>
                <a:gd name="connsiteY129" fmla="*/ 182233 h 228496"/>
                <a:gd name="connsiteX130" fmla="*/ 182062 w 228708"/>
                <a:gd name="connsiteY130" fmla="*/ 175210 h 228496"/>
                <a:gd name="connsiteX131" fmla="*/ 175672 w 228708"/>
                <a:gd name="connsiteY131" fmla="*/ 181594 h 228496"/>
                <a:gd name="connsiteX132" fmla="*/ 175672 w 228708"/>
                <a:gd name="connsiteY132" fmla="*/ 193724 h 228496"/>
                <a:gd name="connsiteX133" fmla="*/ 160336 w 228708"/>
                <a:gd name="connsiteY133" fmla="*/ 203300 h 228496"/>
                <a:gd name="connsiteX134" fmla="*/ 160336 w 228708"/>
                <a:gd name="connsiteY134" fmla="*/ 200746 h 228496"/>
                <a:gd name="connsiteX135" fmla="*/ 169921 w 228708"/>
                <a:gd name="connsiteY135" fmla="*/ 191170 h 228496"/>
                <a:gd name="connsiteX136" fmla="*/ 171838 w 228708"/>
                <a:gd name="connsiteY136" fmla="*/ 186701 h 228496"/>
                <a:gd name="connsiteX137" fmla="*/ 171838 w 228708"/>
                <a:gd name="connsiteY137" fmla="*/ 177764 h 228496"/>
                <a:gd name="connsiteX138" fmla="*/ 187174 w 228708"/>
                <a:gd name="connsiteY138" fmla="*/ 162442 h 228496"/>
                <a:gd name="connsiteX139" fmla="*/ 189091 w 228708"/>
                <a:gd name="connsiteY139" fmla="*/ 157974 h 228496"/>
                <a:gd name="connsiteX140" fmla="*/ 189091 w 228708"/>
                <a:gd name="connsiteY140" fmla="*/ 152228 h 228496"/>
                <a:gd name="connsiteX141" fmla="*/ 184618 w 228708"/>
                <a:gd name="connsiteY141" fmla="*/ 145844 h 228496"/>
                <a:gd name="connsiteX142" fmla="*/ 169921 w 228708"/>
                <a:gd name="connsiteY142" fmla="*/ 140737 h 228496"/>
                <a:gd name="connsiteX143" fmla="*/ 160336 w 228708"/>
                <a:gd name="connsiteY143" fmla="*/ 121585 h 228496"/>
                <a:gd name="connsiteX144" fmla="*/ 160336 w 228708"/>
                <a:gd name="connsiteY144" fmla="*/ 117116 h 228496"/>
                <a:gd name="connsiteX145" fmla="*/ 153946 w 228708"/>
                <a:gd name="connsiteY145" fmla="*/ 110732 h 228496"/>
                <a:gd name="connsiteX146" fmla="*/ 136693 w 228708"/>
                <a:gd name="connsiteY146" fmla="*/ 110732 h 228496"/>
                <a:gd name="connsiteX147" fmla="*/ 132220 w 228708"/>
                <a:gd name="connsiteY147" fmla="*/ 112647 h 228496"/>
                <a:gd name="connsiteX148" fmla="*/ 128386 w 228708"/>
                <a:gd name="connsiteY148" fmla="*/ 116478 h 228496"/>
                <a:gd name="connsiteX149" fmla="*/ 118802 w 228708"/>
                <a:gd name="connsiteY149" fmla="*/ 106902 h 228496"/>
                <a:gd name="connsiteX150" fmla="*/ 114329 w 228708"/>
                <a:gd name="connsiteY150" fmla="*/ 104987 h 228496"/>
                <a:gd name="connsiteX151" fmla="*/ 97076 w 228708"/>
                <a:gd name="connsiteY151" fmla="*/ 104987 h 228496"/>
                <a:gd name="connsiteX152" fmla="*/ 94520 w 228708"/>
                <a:gd name="connsiteY152" fmla="*/ 105625 h 228496"/>
                <a:gd name="connsiteX153" fmla="*/ 83018 w 228708"/>
                <a:gd name="connsiteY153" fmla="*/ 111371 h 228496"/>
                <a:gd name="connsiteX154" fmla="*/ 81101 w 228708"/>
                <a:gd name="connsiteY154" fmla="*/ 112647 h 228496"/>
                <a:gd name="connsiteX155" fmla="*/ 69599 w 228708"/>
                <a:gd name="connsiteY155" fmla="*/ 124138 h 228496"/>
                <a:gd name="connsiteX156" fmla="*/ 67682 w 228708"/>
                <a:gd name="connsiteY156" fmla="*/ 128607 h 228496"/>
                <a:gd name="connsiteX157" fmla="*/ 67682 w 228708"/>
                <a:gd name="connsiteY157" fmla="*/ 145844 h 228496"/>
                <a:gd name="connsiteX158" fmla="*/ 67682 w 228708"/>
                <a:gd name="connsiteY158" fmla="*/ 147759 h 228496"/>
                <a:gd name="connsiteX159" fmla="*/ 73433 w 228708"/>
                <a:gd name="connsiteY159" fmla="*/ 164996 h 228496"/>
                <a:gd name="connsiteX160" fmla="*/ 76628 w 228708"/>
                <a:gd name="connsiteY160" fmla="*/ 168826 h 228496"/>
                <a:gd name="connsiteX161" fmla="*/ 88130 w 228708"/>
                <a:gd name="connsiteY161" fmla="*/ 174572 h 228496"/>
                <a:gd name="connsiteX162" fmla="*/ 90686 w 228708"/>
                <a:gd name="connsiteY162" fmla="*/ 175210 h 228496"/>
                <a:gd name="connsiteX163" fmla="*/ 106022 w 228708"/>
                <a:gd name="connsiteY163" fmla="*/ 175210 h 228496"/>
                <a:gd name="connsiteX164" fmla="*/ 112412 w 228708"/>
                <a:gd name="connsiteY164" fmla="*/ 178402 h 228496"/>
                <a:gd name="connsiteX165" fmla="*/ 112412 w 228708"/>
                <a:gd name="connsiteY165" fmla="*/ 180317 h 228496"/>
                <a:gd name="connsiteX166" fmla="*/ 113051 w 228708"/>
                <a:gd name="connsiteY166" fmla="*/ 183509 h 228496"/>
                <a:gd name="connsiteX167" fmla="*/ 118163 w 228708"/>
                <a:gd name="connsiteY167" fmla="*/ 193724 h 228496"/>
                <a:gd name="connsiteX168" fmla="*/ 118163 w 228708"/>
                <a:gd name="connsiteY168" fmla="*/ 198193 h 228496"/>
                <a:gd name="connsiteX169" fmla="*/ 118802 w 228708"/>
                <a:gd name="connsiteY169" fmla="*/ 201385 h 228496"/>
                <a:gd name="connsiteX170" fmla="*/ 124552 w 228708"/>
                <a:gd name="connsiteY170" fmla="*/ 212876 h 228496"/>
                <a:gd name="connsiteX171" fmla="*/ 125831 w 228708"/>
                <a:gd name="connsiteY171" fmla="*/ 214152 h 228496"/>
                <a:gd name="connsiteX172" fmla="*/ 113690 w 228708"/>
                <a:gd name="connsiteY172" fmla="*/ 214791 h 228496"/>
                <a:gd name="connsiteX173" fmla="*/ 46595 w 228708"/>
                <a:gd name="connsiteY173" fmla="*/ 189255 h 228496"/>
                <a:gd name="connsiteX174" fmla="*/ 46595 w 228708"/>
                <a:gd name="connsiteY174" fmla="*/ 183509 h 228496"/>
                <a:gd name="connsiteX175" fmla="*/ 51707 w 228708"/>
                <a:gd name="connsiteY175" fmla="*/ 173295 h 228496"/>
                <a:gd name="connsiteX176" fmla="*/ 52346 w 228708"/>
                <a:gd name="connsiteY176" fmla="*/ 170103 h 228496"/>
                <a:gd name="connsiteX177" fmla="*/ 52346 w 228708"/>
                <a:gd name="connsiteY177" fmla="*/ 164358 h 228496"/>
                <a:gd name="connsiteX178" fmla="*/ 48512 w 228708"/>
                <a:gd name="connsiteY178" fmla="*/ 158612 h 228496"/>
                <a:gd name="connsiteX179" fmla="*/ 38927 w 228708"/>
                <a:gd name="connsiteY179" fmla="*/ 153505 h 228496"/>
                <a:gd name="connsiteX180" fmla="*/ 29981 w 228708"/>
                <a:gd name="connsiteY180" fmla="*/ 139460 h 228496"/>
                <a:gd name="connsiteX181" fmla="*/ 29981 w 228708"/>
                <a:gd name="connsiteY181" fmla="*/ 124138 h 228496"/>
                <a:gd name="connsiteX182" fmla="*/ 28064 w 228708"/>
                <a:gd name="connsiteY182" fmla="*/ 120308 h 228496"/>
                <a:gd name="connsiteX183" fmla="*/ 22952 w 228708"/>
                <a:gd name="connsiteY183" fmla="*/ 115201 h 228496"/>
                <a:gd name="connsiteX184" fmla="*/ 14007 w 228708"/>
                <a:gd name="connsiteY184" fmla="*/ 101156 h 228496"/>
                <a:gd name="connsiteX185" fmla="*/ 23592 w 228708"/>
                <a:gd name="connsiteY185" fmla="*/ 68598 h 228496"/>
                <a:gd name="connsiteX186" fmla="*/ 29342 w 228708"/>
                <a:gd name="connsiteY186" fmla="*/ 68598 h 228496"/>
                <a:gd name="connsiteX187" fmla="*/ 31898 w 228708"/>
                <a:gd name="connsiteY187" fmla="*/ 67960 h 228496"/>
                <a:gd name="connsiteX188" fmla="*/ 54902 w 228708"/>
                <a:gd name="connsiteY188" fmla="*/ 56468 h 228496"/>
                <a:gd name="connsiteX189" fmla="*/ 56819 w 228708"/>
                <a:gd name="connsiteY189" fmla="*/ 55192 h 228496"/>
                <a:gd name="connsiteX190" fmla="*/ 62570 w 228708"/>
                <a:gd name="connsiteY190" fmla="*/ 49446 h 228496"/>
                <a:gd name="connsiteX191" fmla="*/ 64487 w 228708"/>
                <a:gd name="connsiteY191" fmla="*/ 44977 h 228496"/>
                <a:gd name="connsiteX192" fmla="*/ 64487 w 228708"/>
                <a:gd name="connsiteY192" fmla="*/ 41785 h 228496"/>
                <a:gd name="connsiteX193" fmla="*/ 72155 w 228708"/>
                <a:gd name="connsiteY193" fmla="*/ 34124 h 228496"/>
                <a:gd name="connsiteX194" fmla="*/ 81101 w 228708"/>
                <a:gd name="connsiteY194" fmla="*/ 34124 h 228496"/>
                <a:gd name="connsiteX195" fmla="*/ 83657 w 228708"/>
                <a:gd name="connsiteY195" fmla="*/ 33486 h 228496"/>
                <a:gd name="connsiteX196" fmla="*/ 95159 w 228708"/>
                <a:gd name="connsiteY196" fmla="*/ 27741 h 228496"/>
                <a:gd name="connsiteX197" fmla="*/ 98993 w 228708"/>
                <a:gd name="connsiteY197" fmla="*/ 21995 h 228496"/>
                <a:gd name="connsiteX198" fmla="*/ 98993 w 228708"/>
                <a:gd name="connsiteY198" fmla="*/ 16249 h 228496"/>
                <a:gd name="connsiteX199" fmla="*/ 97715 w 228708"/>
                <a:gd name="connsiteY199" fmla="*/ 13057 h 228496"/>
                <a:gd name="connsiteX200" fmla="*/ 114968 w 228708"/>
                <a:gd name="connsiteY200" fmla="*/ 11781 h 228496"/>
                <a:gd name="connsiteX201" fmla="*/ 139888 w 228708"/>
                <a:gd name="connsiteY201" fmla="*/ 14973 h 228496"/>
                <a:gd name="connsiteX202" fmla="*/ 137332 w 228708"/>
                <a:gd name="connsiteY202" fmla="*/ 19441 h 228496"/>
                <a:gd name="connsiteX203" fmla="*/ 137332 w 228708"/>
                <a:gd name="connsiteY203" fmla="*/ 25187 h 228496"/>
                <a:gd name="connsiteX204" fmla="*/ 141166 w 228708"/>
                <a:gd name="connsiteY204" fmla="*/ 32848 h 228496"/>
                <a:gd name="connsiteX205" fmla="*/ 137332 w 228708"/>
                <a:gd name="connsiteY205" fmla="*/ 32848 h 228496"/>
                <a:gd name="connsiteX206" fmla="*/ 135415 w 228708"/>
                <a:gd name="connsiteY206" fmla="*/ 32848 h 228496"/>
                <a:gd name="connsiteX207" fmla="*/ 118163 w 228708"/>
                <a:gd name="connsiteY207" fmla="*/ 38593 h 228496"/>
                <a:gd name="connsiteX208" fmla="*/ 114329 w 228708"/>
                <a:gd name="connsiteY208" fmla="*/ 42424 h 228496"/>
                <a:gd name="connsiteX209" fmla="*/ 108578 w 228708"/>
                <a:gd name="connsiteY209" fmla="*/ 59660 h 228496"/>
                <a:gd name="connsiteX210" fmla="*/ 109217 w 228708"/>
                <a:gd name="connsiteY210" fmla="*/ 64768 h 228496"/>
                <a:gd name="connsiteX211" fmla="*/ 111134 w 228708"/>
                <a:gd name="connsiteY211" fmla="*/ 68598 h 228496"/>
                <a:gd name="connsiteX212" fmla="*/ 110495 w 228708"/>
                <a:gd name="connsiteY212" fmla="*/ 69236 h 228496"/>
                <a:gd name="connsiteX213" fmla="*/ 106661 w 228708"/>
                <a:gd name="connsiteY213" fmla="*/ 73067 h 228496"/>
                <a:gd name="connsiteX214" fmla="*/ 103466 w 228708"/>
                <a:gd name="connsiteY214" fmla="*/ 73067 h 228496"/>
                <a:gd name="connsiteX215" fmla="*/ 98993 w 228708"/>
                <a:gd name="connsiteY215" fmla="*/ 74982 h 228496"/>
                <a:gd name="connsiteX216" fmla="*/ 93242 w 228708"/>
                <a:gd name="connsiteY216" fmla="*/ 80727 h 228496"/>
                <a:gd name="connsiteX217" fmla="*/ 91325 w 228708"/>
                <a:gd name="connsiteY217" fmla="*/ 85196 h 228496"/>
                <a:gd name="connsiteX218" fmla="*/ 91325 w 228708"/>
                <a:gd name="connsiteY218" fmla="*/ 96687 h 228496"/>
                <a:gd name="connsiteX219" fmla="*/ 97715 w 228708"/>
                <a:gd name="connsiteY219" fmla="*/ 103071 h 228496"/>
                <a:gd name="connsiteX220" fmla="*/ 120719 w 228708"/>
                <a:gd name="connsiteY220" fmla="*/ 103071 h 228496"/>
                <a:gd name="connsiteX221" fmla="*/ 125191 w 228708"/>
                <a:gd name="connsiteY221" fmla="*/ 101156 h 228496"/>
                <a:gd name="connsiteX222" fmla="*/ 129025 w 228708"/>
                <a:gd name="connsiteY222" fmla="*/ 97326 h 228496"/>
                <a:gd name="connsiteX223" fmla="*/ 139249 w 228708"/>
                <a:gd name="connsiteY223" fmla="*/ 97326 h 228496"/>
                <a:gd name="connsiteX224" fmla="*/ 143083 w 228708"/>
                <a:gd name="connsiteY224" fmla="*/ 104987 h 228496"/>
                <a:gd name="connsiteX225" fmla="*/ 148834 w 228708"/>
                <a:gd name="connsiteY225" fmla="*/ 108179 h 228496"/>
                <a:gd name="connsiteX226" fmla="*/ 154585 w 228708"/>
                <a:gd name="connsiteY226" fmla="*/ 108179 h 228496"/>
                <a:gd name="connsiteX227" fmla="*/ 159058 w 228708"/>
                <a:gd name="connsiteY227" fmla="*/ 106263 h 228496"/>
                <a:gd name="connsiteX228" fmla="*/ 160975 w 228708"/>
                <a:gd name="connsiteY228" fmla="*/ 104348 h 228496"/>
                <a:gd name="connsiteX229" fmla="*/ 165448 w 228708"/>
                <a:gd name="connsiteY229" fmla="*/ 125415 h 228496"/>
                <a:gd name="connsiteX230" fmla="*/ 166087 w 228708"/>
                <a:gd name="connsiteY230" fmla="*/ 126692 h 228496"/>
                <a:gd name="connsiteX231" fmla="*/ 171838 w 228708"/>
                <a:gd name="connsiteY231" fmla="*/ 138183 h 228496"/>
                <a:gd name="connsiteX232" fmla="*/ 177589 w 228708"/>
                <a:gd name="connsiteY232" fmla="*/ 141375 h 228496"/>
                <a:gd name="connsiteX233" fmla="*/ 188452 w 228708"/>
                <a:gd name="connsiteY233" fmla="*/ 141375 h 228496"/>
                <a:gd name="connsiteX234" fmla="*/ 194203 w 228708"/>
                <a:gd name="connsiteY234" fmla="*/ 138183 h 228496"/>
                <a:gd name="connsiteX235" fmla="*/ 199954 w 228708"/>
                <a:gd name="connsiteY235" fmla="*/ 126692 h 228496"/>
                <a:gd name="connsiteX236" fmla="*/ 200593 w 228708"/>
                <a:gd name="connsiteY236" fmla="*/ 124138 h 228496"/>
                <a:gd name="connsiteX237" fmla="*/ 200593 w 228708"/>
                <a:gd name="connsiteY237" fmla="*/ 118393 h 228496"/>
                <a:gd name="connsiteX238" fmla="*/ 198676 w 228708"/>
                <a:gd name="connsiteY238" fmla="*/ 113924 h 228496"/>
                <a:gd name="connsiteX239" fmla="*/ 194842 w 228708"/>
                <a:gd name="connsiteY239" fmla="*/ 110094 h 228496"/>
                <a:gd name="connsiteX240" fmla="*/ 198676 w 228708"/>
                <a:gd name="connsiteY240" fmla="*/ 105625 h 228496"/>
                <a:gd name="connsiteX241" fmla="*/ 199954 w 228708"/>
                <a:gd name="connsiteY241" fmla="*/ 104348 h 228496"/>
                <a:gd name="connsiteX242" fmla="*/ 212734 w 228708"/>
                <a:gd name="connsiteY242" fmla="*/ 117116 h 228496"/>
                <a:gd name="connsiteX243" fmla="*/ 216568 w 228708"/>
                <a:gd name="connsiteY243" fmla="*/ 118393 h 228496"/>
                <a:gd name="connsiteX244" fmla="*/ 188452 w 228708"/>
                <a:gd name="connsiteY244" fmla="*/ 182233 h 228496"/>
                <a:gd name="connsiteX245" fmla="*/ 188452 w 228708"/>
                <a:gd name="connsiteY245" fmla="*/ 182233 h 22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228708" h="228496">
                  <a:moveTo>
                    <a:pt x="228070" y="106263"/>
                  </a:moveTo>
                  <a:cubicBezTo>
                    <a:pt x="223597" y="43700"/>
                    <a:pt x="169282" y="-4179"/>
                    <a:pt x="106661" y="289"/>
                  </a:cubicBezTo>
                  <a:cubicBezTo>
                    <a:pt x="67043" y="2843"/>
                    <a:pt x="31898" y="25825"/>
                    <a:pt x="13368" y="60299"/>
                  </a:cubicBezTo>
                  <a:lnTo>
                    <a:pt x="13368" y="60937"/>
                  </a:lnTo>
                  <a:cubicBezTo>
                    <a:pt x="-10914" y="106263"/>
                    <a:pt x="-1329" y="161804"/>
                    <a:pt x="35732" y="196916"/>
                  </a:cubicBezTo>
                  <a:cubicBezTo>
                    <a:pt x="36371" y="197554"/>
                    <a:pt x="36371" y="198193"/>
                    <a:pt x="37010" y="198193"/>
                  </a:cubicBezTo>
                  <a:cubicBezTo>
                    <a:pt x="66404" y="225644"/>
                    <a:pt x="107939" y="235220"/>
                    <a:pt x="146278" y="223728"/>
                  </a:cubicBezTo>
                  <a:lnTo>
                    <a:pt x="147556" y="223728"/>
                  </a:lnTo>
                  <a:cubicBezTo>
                    <a:pt x="150112" y="223090"/>
                    <a:pt x="153307" y="221813"/>
                    <a:pt x="155863" y="220536"/>
                  </a:cubicBezTo>
                  <a:lnTo>
                    <a:pt x="157141" y="219898"/>
                  </a:lnTo>
                  <a:cubicBezTo>
                    <a:pt x="168004" y="215429"/>
                    <a:pt x="177589" y="209684"/>
                    <a:pt x="186535" y="202661"/>
                  </a:cubicBezTo>
                  <a:lnTo>
                    <a:pt x="187174" y="202023"/>
                  </a:lnTo>
                  <a:cubicBezTo>
                    <a:pt x="213373" y="180317"/>
                    <a:pt x="228708" y="148398"/>
                    <a:pt x="228708" y="113924"/>
                  </a:cubicBezTo>
                  <a:cubicBezTo>
                    <a:pt x="228708" y="112647"/>
                    <a:pt x="228708" y="110732"/>
                    <a:pt x="228708" y="109455"/>
                  </a:cubicBezTo>
                  <a:cubicBezTo>
                    <a:pt x="228708" y="108179"/>
                    <a:pt x="228708" y="106902"/>
                    <a:pt x="228070" y="106263"/>
                  </a:cubicBezTo>
                  <a:close/>
                  <a:moveTo>
                    <a:pt x="215290" y="103710"/>
                  </a:moveTo>
                  <a:lnTo>
                    <a:pt x="203788" y="92219"/>
                  </a:lnTo>
                  <a:cubicBezTo>
                    <a:pt x="202510" y="90942"/>
                    <a:pt x="201232" y="90303"/>
                    <a:pt x="199315" y="90303"/>
                  </a:cubicBezTo>
                  <a:lnTo>
                    <a:pt x="194203" y="90303"/>
                  </a:lnTo>
                  <a:cubicBezTo>
                    <a:pt x="190369" y="90303"/>
                    <a:pt x="187813" y="92857"/>
                    <a:pt x="187813" y="96687"/>
                  </a:cubicBezTo>
                  <a:lnTo>
                    <a:pt x="187813" y="99879"/>
                  </a:lnTo>
                  <a:lnTo>
                    <a:pt x="183979" y="103710"/>
                  </a:lnTo>
                  <a:cubicBezTo>
                    <a:pt x="182701" y="104987"/>
                    <a:pt x="182062" y="106263"/>
                    <a:pt x="182062" y="108179"/>
                  </a:cubicBezTo>
                  <a:lnTo>
                    <a:pt x="182062" y="113924"/>
                  </a:lnTo>
                  <a:cubicBezTo>
                    <a:pt x="182062" y="115839"/>
                    <a:pt x="182701" y="117116"/>
                    <a:pt x="183979" y="118393"/>
                  </a:cubicBezTo>
                  <a:lnTo>
                    <a:pt x="187813" y="122223"/>
                  </a:lnTo>
                  <a:lnTo>
                    <a:pt x="187813" y="123500"/>
                  </a:lnTo>
                  <a:lnTo>
                    <a:pt x="184618" y="129884"/>
                  </a:lnTo>
                  <a:lnTo>
                    <a:pt x="181423" y="129884"/>
                  </a:lnTo>
                  <a:lnTo>
                    <a:pt x="177589" y="122862"/>
                  </a:lnTo>
                  <a:lnTo>
                    <a:pt x="171838" y="95411"/>
                  </a:lnTo>
                  <a:cubicBezTo>
                    <a:pt x="171199" y="92219"/>
                    <a:pt x="168643" y="90303"/>
                    <a:pt x="165448" y="90303"/>
                  </a:cubicBezTo>
                  <a:lnTo>
                    <a:pt x="159697" y="90303"/>
                  </a:lnTo>
                  <a:cubicBezTo>
                    <a:pt x="157780" y="90303"/>
                    <a:pt x="156502" y="90942"/>
                    <a:pt x="155224" y="92219"/>
                  </a:cubicBezTo>
                  <a:lnTo>
                    <a:pt x="152029" y="95411"/>
                  </a:lnTo>
                  <a:lnTo>
                    <a:pt x="148195" y="88388"/>
                  </a:lnTo>
                  <a:cubicBezTo>
                    <a:pt x="146917" y="86473"/>
                    <a:pt x="145000" y="84558"/>
                    <a:pt x="142444" y="84558"/>
                  </a:cubicBezTo>
                  <a:lnTo>
                    <a:pt x="125191" y="84558"/>
                  </a:lnTo>
                  <a:cubicBezTo>
                    <a:pt x="123275" y="84558"/>
                    <a:pt x="121997" y="85196"/>
                    <a:pt x="120719" y="86473"/>
                  </a:cubicBezTo>
                  <a:lnTo>
                    <a:pt x="116885" y="90303"/>
                  </a:lnTo>
                  <a:lnTo>
                    <a:pt x="103466" y="90303"/>
                  </a:lnTo>
                  <a:lnTo>
                    <a:pt x="103466" y="87750"/>
                  </a:lnTo>
                  <a:lnTo>
                    <a:pt x="105383" y="85835"/>
                  </a:lnTo>
                  <a:lnTo>
                    <a:pt x="108578" y="85835"/>
                  </a:lnTo>
                  <a:cubicBezTo>
                    <a:pt x="110495" y="85835"/>
                    <a:pt x="111773" y="85196"/>
                    <a:pt x="113051" y="83919"/>
                  </a:cubicBezTo>
                  <a:lnTo>
                    <a:pt x="116885" y="80089"/>
                  </a:lnTo>
                  <a:lnTo>
                    <a:pt x="125831" y="80089"/>
                  </a:lnTo>
                  <a:cubicBezTo>
                    <a:pt x="127747" y="80089"/>
                    <a:pt x="129025" y="79451"/>
                    <a:pt x="130303" y="78174"/>
                  </a:cubicBezTo>
                  <a:lnTo>
                    <a:pt x="141805" y="66683"/>
                  </a:lnTo>
                  <a:cubicBezTo>
                    <a:pt x="143083" y="65406"/>
                    <a:pt x="143722" y="64129"/>
                    <a:pt x="143722" y="62214"/>
                  </a:cubicBezTo>
                  <a:lnTo>
                    <a:pt x="143722" y="57107"/>
                  </a:lnTo>
                  <a:cubicBezTo>
                    <a:pt x="143722" y="53276"/>
                    <a:pt x="141166" y="50723"/>
                    <a:pt x="137332" y="50723"/>
                  </a:cubicBezTo>
                  <a:cubicBezTo>
                    <a:pt x="133498" y="50723"/>
                    <a:pt x="130942" y="53276"/>
                    <a:pt x="130942" y="57107"/>
                  </a:cubicBezTo>
                  <a:lnTo>
                    <a:pt x="130942" y="60299"/>
                  </a:lnTo>
                  <a:lnTo>
                    <a:pt x="123914" y="67321"/>
                  </a:lnTo>
                  <a:lnTo>
                    <a:pt x="121358" y="62214"/>
                  </a:lnTo>
                  <a:lnTo>
                    <a:pt x="125191" y="50723"/>
                  </a:lnTo>
                  <a:lnTo>
                    <a:pt x="137971" y="46254"/>
                  </a:lnTo>
                  <a:lnTo>
                    <a:pt x="148195" y="46254"/>
                  </a:lnTo>
                  <a:cubicBezTo>
                    <a:pt x="152029" y="46254"/>
                    <a:pt x="154585" y="43700"/>
                    <a:pt x="154585" y="39870"/>
                  </a:cubicBezTo>
                  <a:lnTo>
                    <a:pt x="154585" y="34124"/>
                  </a:lnTo>
                  <a:cubicBezTo>
                    <a:pt x="154585" y="32848"/>
                    <a:pt x="154585" y="32209"/>
                    <a:pt x="153946" y="31571"/>
                  </a:cubicBezTo>
                  <a:lnTo>
                    <a:pt x="149473" y="23272"/>
                  </a:lnTo>
                  <a:lnTo>
                    <a:pt x="151390" y="20080"/>
                  </a:lnTo>
                  <a:cubicBezTo>
                    <a:pt x="186535" y="33486"/>
                    <a:pt x="211456" y="66044"/>
                    <a:pt x="215290" y="103710"/>
                  </a:cubicBezTo>
                  <a:lnTo>
                    <a:pt x="215290" y="103710"/>
                  </a:lnTo>
                  <a:close/>
                  <a:moveTo>
                    <a:pt x="83018" y="18165"/>
                  </a:moveTo>
                  <a:lnTo>
                    <a:pt x="84296" y="19441"/>
                  </a:lnTo>
                  <a:lnTo>
                    <a:pt x="78545" y="22633"/>
                  </a:lnTo>
                  <a:lnTo>
                    <a:pt x="70877" y="22633"/>
                  </a:lnTo>
                  <a:cubicBezTo>
                    <a:pt x="74072" y="20718"/>
                    <a:pt x="77906" y="19441"/>
                    <a:pt x="81101" y="18165"/>
                  </a:cubicBezTo>
                  <a:lnTo>
                    <a:pt x="83018" y="18165"/>
                  </a:lnTo>
                  <a:close/>
                  <a:moveTo>
                    <a:pt x="60653" y="27741"/>
                  </a:moveTo>
                  <a:lnTo>
                    <a:pt x="52985" y="35401"/>
                  </a:lnTo>
                  <a:cubicBezTo>
                    <a:pt x="51707" y="36678"/>
                    <a:pt x="51068" y="37955"/>
                    <a:pt x="51068" y="39870"/>
                  </a:cubicBezTo>
                  <a:lnTo>
                    <a:pt x="51068" y="43062"/>
                  </a:lnTo>
                  <a:lnTo>
                    <a:pt x="47873" y="46254"/>
                  </a:lnTo>
                  <a:lnTo>
                    <a:pt x="32537" y="53915"/>
                  </a:lnTo>
                  <a:cubicBezTo>
                    <a:pt x="40205" y="43700"/>
                    <a:pt x="49790" y="34763"/>
                    <a:pt x="60653" y="27741"/>
                  </a:cubicBezTo>
                  <a:lnTo>
                    <a:pt x="60653" y="27741"/>
                  </a:lnTo>
                  <a:close/>
                  <a:moveTo>
                    <a:pt x="17202" y="143290"/>
                  </a:moveTo>
                  <a:cubicBezTo>
                    <a:pt x="15285" y="136906"/>
                    <a:pt x="14007" y="130522"/>
                    <a:pt x="13368" y="124138"/>
                  </a:cubicBezTo>
                  <a:lnTo>
                    <a:pt x="17202" y="127969"/>
                  </a:lnTo>
                  <a:lnTo>
                    <a:pt x="17202" y="142014"/>
                  </a:lnTo>
                  <a:cubicBezTo>
                    <a:pt x="17202" y="142652"/>
                    <a:pt x="17202" y="143290"/>
                    <a:pt x="17202" y="143290"/>
                  </a:cubicBezTo>
                  <a:lnTo>
                    <a:pt x="17202" y="143290"/>
                  </a:lnTo>
                  <a:close/>
                  <a:moveTo>
                    <a:pt x="17841" y="144567"/>
                  </a:moveTo>
                  <a:cubicBezTo>
                    <a:pt x="17841" y="144567"/>
                    <a:pt x="17841" y="145206"/>
                    <a:pt x="18480" y="145206"/>
                  </a:cubicBezTo>
                  <a:lnTo>
                    <a:pt x="29981" y="162442"/>
                  </a:lnTo>
                  <a:cubicBezTo>
                    <a:pt x="30620" y="163081"/>
                    <a:pt x="31259" y="164358"/>
                    <a:pt x="32537" y="164358"/>
                  </a:cubicBezTo>
                  <a:lnTo>
                    <a:pt x="40205" y="168188"/>
                  </a:lnTo>
                  <a:lnTo>
                    <a:pt x="35732" y="177125"/>
                  </a:lnTo>
                  <a:cubicBezTo>
                    <a:pt x="27425" y="167549"/>
                    <a:pt x="21675" y="156697"/>
                    <a:pt x="17841" y="144567"/>
                  </a:cubicBezTo>
                  <a:lnTo>
                    <a:pt x="17841" y="144567"/>
                  </a:lnTo>
                  <a:close/>
                  <a:moveTo>
                    <a:pt x="136054" y="205215"/>
                  </a:moveTo>
                  <a:lnTo>
                    <a:pt x="132220" y="196916"/>
                  </a:lnTo>
                  <a:lnTo>
                    <a:pt x="132220" y="192447"/>
                  </a:lnTo>
                  <a:cubicBezTo>
                    <a:pt x="132220" y="191170"/>
                    <a:pt x="132220" y="190532"/>
                    <a:pt x="131581" y="189255"/>
                  </a:cubicBezTo>
                  <a:lnTo>
                    <a:pt x="126469" y="179041"/>
                  </a:lnTo>
                  <a:lnTo>
                    <a:pt x="126469" y="174572"/>
                  </a:lnTo>
                  <a:cubicBezTo>
                    <a:pt x="126469" y="172018"/>
                    <a:pt x="125191" y="170103"/>
                    <a:pt x="122636" y="168826"/>
                  </a:cubicBezTo>
                  <a:lnTo>
                    <a:pt x="111134" y="163081"/>
                  </a:lnTo>
                  <a:cubicBezTo>
                    <a:pt x="110495" y="162442"/>
                    <a:pt x="109217" y="162442"/>
                    <a:pt x="108578" y="162442"/>
                  </a:cubicBezTo>
                  <a:lnTo>
                    <a:pt x="93242" y="162442"/>
                  </a:lnTo>
                  <a:lnTo>
                    <a:pt x="85574" y="158612"/>
                  </a:lnTo>
                  <a:lnTo>
                    <a:pt x="81101" y="145206"/>
                  </a:lnTo>
                  <a:lnTo>
                    <a:pt x="81101" y="132438"/>
                  </a:lnTo>
                  <a:lnTo>
                    <a:pt x="90047" y="123500"/>
                  </a:lnTo>
                  <a:lnTo>
                    <a:pt x="98993" y="119031"/>
                  </a:lnTo>
                  <a:lnTo>
                    <a:pt x="111773" y="119031"/>
                  </a:lnTo>
                  <a:lnTo>
                    <a:pt x="121358" y="128607"/>
                  </a:lnTo>
                  <a:cubicBezTo>
                    <a:pt x="122636" y="129884"/>
                    <a:pt x="123914" y="130522"/>
                    <a:pt x="125831" y="130522"/>
                  </a:cubicBezTo>
                  <a:lnTo>
                    <a:pt x="131581" y="130522"/>
                  </a:lnTo>
                  <a:cubicBezTo>
                    <a:pt x="133498" y="130522"/>
                    <a:pt x="134776" y="129884"/>
                    <a:pt x="136054" y="128607"/>
                  </a:cubicBezTo>
                  <a:lnTo>
                    <a:pt x="139888" y="124777"/>
                  </a:lnTo>
                  <a:lnTo>
                    <a:pt x="148195" y="124777"/>
                  </a:lnTo>
                  <a:cubicBezTo>
                    <a:pt x="148195" y="125415"/>
                    <a:pt x="148195" y="126054"/>
                    <a:pt x="148834" y="126692"/>
                  </a:cubicBezTo>
                  <a:lnTo>
                    <a:pt x="160336" y="149674"/>
                  </a:lnTo>
                  <a:cubicBezTo>
                    <a:pt x="160975" y="150951"/>
                    <a:pt x="162253" y="152228"/>
                    <a:pt x="164170" y="152866"/>
                  </a:cubicBezTo>
                  <a:lnTo>
                    <a:pt x="175672" y="156697"/>
                  </a:lnTo>
                  <a:lnTo>
                    <a:pt x="161614" y="170741"/>
                  </a:lnTo>
                  <a:cubicBezTo>
                    <a:pt x="160336" y="172018"/>
                    <a:pt x="159697" y="173295"/>
                    <a:pt x="159697" y="175210"/>
                  </a:cubicBezTo>
                  <a:lnTo>
                    <a:pt x="159697" y="183509"/>
                  </a:lnTo>
                  <a:lnTo>
                    <a:pt x="150112" y="193085"/>
                  </a:lnTo>
                  <a:cubicBezTo>
                    <a:pt x="148834" y="194362"/>
                    <a:pt x="148195" y="195639"/>
                    <a:pt x="148195" y="197554"/>
                  </a:cubicBezTo>
                  <a:lnTo>
                    <a:pt x="148195" y="208407"/>
                  </a:lnTo>
                  <a:cubicBezTo>
                    <a:pt x="147556" y="208407"/>
                    <a:pt x="146917" y="209045"/>
                    <a:pt x="146278" y="209045"/>
                  </a:cubicBezTo>
                  <a:lnTo>
                    <a:pt x="136054" y="205215"/>
                  </a:lnTo>
                  <a:close/>
                  <a:moveTo>
                    <a:pt x="188452" y="182233"/>
                  </a:moveTo>
                  <a:lnTo>
                    <a:pt x="188452" y="182233"/>
                  </a:lnTo>
                  <a:cubicBezTo>
                    <a:pt x="188452" y="178402"/>
                    <a:pt x="185896" y="175210"/>
                    <a:pt x="182062" y="175210"/>
                  </a:cubicBezTo>
                  <a:cubicBezTo>
                    <a:pt x="178228" y="175210"/>
                    <a:pt x="175672" y="177764"/>
                    <a:pt x="175672" y="181594"/>
                  </a:cubicBezTo>
                  <a:lnTo>
                    <a:pt x="175672" y="193724"/>
                  </a:lnTo>
                  <a:cubicBezTo>
                    <a:pt x="170560" y="197554"/>
                    <a:pt x="165448" y="200746"/>
                    <a:pt x="160336" y="203300"/>
                  </a:cubicBezTo>
                  <a:lnTo>
                    <a:pt x="160336" y="200746"/>
                  </a:lnTo>
                  <a:lnTo>
                    <a:pt x="169921" y="191170"/>
                  </a:lnTo>
                  <a:cubicBezTo>
                    <a:pt x="171199" y="189893"/>
                    <a:pt x="171838" y="188617"/>
                    <a:pt x="171838" y="186701"/>
                  </a:cubicBezTo>
                  <a:lnTo>
                    <a:pt x="171838" y="177764"/>
                  </a:lnTo>
                  <a:lnTo>
                    <a:pt x="187174" y="162442"/>
                  </a:lnTo>
                  <a:cubicBezTo>
                    <a:pt x="188452" y="161166"/>
                    <a:pt x="189091" y="159889"/>
                    <a:pt x="189091" y="157974"/>
                  </a:cubicBezTo>
                  <a:lnTo>
                    <a:pt x="189091" y="152228"/>
                  </a:lnTo>
                  <a:cubicBezTo>
                    <a:pt x="189091" y="149674"/>
                    <a:pt x="187174" y="146482"/>
                    <a:pt x="184618" y="145844"/>
                  </a:cubicBezTo>
                  <a:lnTo>
                    <a:pt x="169921" y="140737"/>
                  </a:lnTo>
                  <a:lnTo>
                    <a:pt x="160336" y="121585"/>
                  </a:lnTo>
                  <a:lnTo>
                    <a:pt x="160336" y="117116"/>
                  </a:lnTo>
                  <a:cubicBezTo>
                    <a:pt x="160336" y="113286"/>
                    <a:pt x="157780" y="110732"/>
                    <a:pt x="153946" y="110732"/>
                  </a:cubicBezTo>
                  <a:lnTo>
                    <a:pt x="136693" y="110732"/>
                  </a:lnTo>
                  <a:cubicBezTo>
                    <a:pt x="134776" y="110732"/>
                    <a:pt x="133498" y="111371"/>
                    <a:pt x="132220" y="112647"/>
                  </a:cubicBezTo>
                  <a:lnTo>
                    <a:pt x="128386" y="116478"/>
                  </a:lnTo>
                  <a:lnTo>
                    <a:pt x="118802" y="106902"/>
                  </a:lnTo>
                  <a:cubicBezTo>
                    <a:pt x="117524" y="105625"/>
                    <a:pt x="116246" y="104987"/>
                    <a:pt x="114329" y="104987"/>
                  </a:cubicBezTo>
                  <a:lnTo>
                    <a:pt x="97076" y="104987"/>
                  </a:lnTo>
                  <a:cubicBezTo>
                    <a:pt x="95798" y="104987"/>
                    <a:pt x="95159" y="104987"/>
                    <a:pt x="94520" y="105625"/>
                  </a:cubicBezTo>
                  <a:lnTo>
                    <a:pt x="83018" y="111371"/>
                  </a:lnTo>
                  <a:cubicBezTo>
                    <a:pt x="82379" y="111371"/>
                    <a:pt x="81740" y="112009"/>
                    <a:pt x="81101" y="112647"/>
                  </a:cubicBezTo>
                  <a:lnTo>
                    <a:pt x="69599" y="124138"/>
                  </a:lnTo>
                  <a:cubicBezTo>
                    <a:pt x="68321" y="125415"/>
                    <a:pt x="67682" y="126692"/>
                    <a:pt x="67682" y="128607"/>
                  </a:cubicBezTo>
                  <a:lnTo>
                    <a:pt x="67682" y="145844"/>
                  </a:lnTo>
                  <a:cubicBezTo>
                    <a:pt x="67682" y="146482"/>
                    <a:pt x="67682" y="147121"/>
                    <a:pt x="67682" y="147759"/>
                  </a:cubicBezTo>
                  <a:lnTo>
                    <a:pt x="73433" y="164996"/>
                  </a:lnTo>
                  <a:cubicBezTo>
                    <a:pt x="74072" y="166911"/>
                    <a:pt x="75350" y="168188"/>
                    <a:pt x="76628" y="168826"/>
                  </a:cubicBezTo>
                  <a:lnTo>
                    <a:pt x="88130" y="174572"/>
                  </a:lnTo>
                  <a:cubicBezTo>
                    <a:pt x="88769" y="175210"/>
                    <a:pt x="90047" y="175210"/>
                    <a:pt x="90686" y="175210"/>
                  </a:cubicBezTo>
                  <a:lnTo>
                    <a:pt x="106022" y="175210"/>
                  </a:lnTo>
                  <a:lnTo>
                    <a:pt x="112412" y="178402"/>
                  </a:lnTo>
                  <a:lnTo>
                    <a:pt x="112412" y="180317"/>
                  </a:lnTo>
                  <a:cubicBezTo>
                    <a:pt x="112412" y="181594"/>
                    <a:pt x="112412" y="182233"/>
                    <a:pt x="113051" y="183509"/>
                  </a:cubicBezTo>
                  <a:lnTo>
                    <a:pt x="118163" y="193724"/>
                  </a:lnTo>
                  <a:lnTo>
                    <a:pt x="118163" y="198193"/>
                  </a:lnTo>
                  <a:cubicBezTo>
                    <a:pt x="118163" y="199469"/>
                    <a:pt x="118163" y="200108"/>
                    <a:pt x="118802" y="201385"/>
                  </a:cubicBezTo>
                  <a:lnTo>
                    <a:pt x="124552" y="212876"/>
                  </a:lnTo>
                  <a:cubicBezTo>
                    <a:pt x="124552" y="213514"/>
                    <a:pt x="125191" y="213514"/>
                    <a:pt x="125831" y="214152"/>
                  </a:cubicBezTo>
                  <a:cubicBezTo>
                    <a:pt x="121997" y="214791"/>
                    <a:pt x="117524" y="214791"/>
                    <a:pt x="113690" y="214791"/>
                  </a:cubicBezTo>
                  <a:cubicBezTo>
                    <a:pt x="88769" y="214791"/>
                    <a:pt x="65126" y="205853"/>
                    <a:pt x="46595" y="189255"/>
                  </a:cubicBezTo>
                  <a:lnTo>
                    <a:pt x="46595" y="183509"/>
                  </a:lnTo>
                  <a:lnTo>
                    <a:pt x="51707" y="173295"/>
                  </a:lnTo>
                  <a:cubicBezTo>
                    <a:pt x="52346" y="172657"/>
                    <a:pt x="52346" y="171380"/>
                    <a:pt x="52346" y="170103"/>
                  </a:cubicBezTo>
                  <a:lnTo>
                    <a:pt x="52346" y="164358"/>
                  </a:lnTo>
                  <a:cubicBezTo>
                    <a:pt x="52346" y="161804"/>
                    <a:pt x="51068" y="159889"/>
                    <a:pt x="48512" y="158612"/>
                  </a:cubicBezTo>
                  <a:lnTo>
                    <a:pt x="38927" y="153505"/>
                  </a:lnTo>
                  <a:lnTo>
                    <a:pt x="29981" y="139460"/>
                  </a:lnTo>
                  <a:lnTo>
                    <a:pt x="29981" y="124138"/>
                  </a:lnTo>
                  <a:cubicBezTo>
                    <a:pt x="29981" y="122862"/>
                    <a:pt x="29342" y="120946"/>
                    <a:pt x="28064" y="120308"/>
                  </a:cubicBezTo>
                  <a:lnTo>
                    <a:pt x="22952" y="115201"/>
                  </a:lnTo>
                  <a:lnTo>
                    <a:pt x="14007" y="101156"/>
                  </a:lnTo>
                  <a:cubicBezTo>
                    <a:pt x="15285" y="89665"/>
                    <a:pt x="18480" y="78812"/>
                    <a:pt x="23592" y="68598"/>
                  </a:cubicBezTo>
                  <a:lnTo>
                    <a:pt x="29342" y="68598"/>
                  </a:lnTo>
                  <a:cubicBezTo>
                    <a:pt x="30620" y="68598"/>
                    <a:pt x="31259" y="68598"/>
                    <a:pt x="31898" y="67960"/>
                  </a:cubicBezTo>
                  <a:lnTo>
                    <a:pt x="54902" y="56468"/>
                  </a:lnTo>
                  <a:cubicBezTo>
                    <a:pt x="55541" y="56468"/>
                    <a:pt x="56180" y="55830"/>
                    <a:pt x="56819" y="55192"/>
                  </a:cubicBezTo>
                  <a:lnTo>
                    <a:pt x="62570" y="49446"/>
                  </a:lnTo>
                  <a:cubicBezTo>
                    <a:pt x="63848" y="48169"/>
                    <a:pt x="64487" y="46892"/>
                    <a:pt x="64487" y="44977"/>
                  </a:cubicBezTo>
                  <a:lnTo>
                    <a:pt x="64487" y="41785"/>
                  </a:lnTo>
                  <a:lnTo>
                    <a:pt x="72155" y="34124"/>
                  </a:lnTo>
                  <a:lnTo>
                    <a:pt x="81101" y="34124"/>
                  </a:lnTo>
                  <a:cubicBezTo>
                    <a:pt x="82379" y="34124"/>
                    <a:pt x="83018" y="34124"/>
                    <a:pt x="83657" y="33486"/>
                  </a:cubicBezTo>
                  <a:lnTo>
                    <a:pt x="95159" y="27741"/>
                  </a:lnTo>
                  <a:cubicBezTo>
                    <a:pt x="97076" y="26464"/>
                    <a:pt x="98354" y="24549"/>
                    <a:pt x="98993" y="21995"/>
                  </a:cubicBezTo>
                  <a:lnTo>
                    <a:pt x="98993" y="16249"/>
                  </a:lnTo>
                  <a:cubicBezTo>
                    <a:pt x="98993" y="14973"/>
                    <a:pt x="98354" y="13696"/>
                    <a:pt x="97715" y="13057"/>
                  </a:cubicBezTo>
                  <a:cubicBezTo>
                    <a:pt x="103466" y="11781"/>
                    <a:pt x="109217" y="11781"/>
                    <a:pt x="114968" y="11781"/>
                  </a:cubicBezTo>
                  <a:cubicBezTo>
                    <a:pt x="123275" y="11781"/>
                    <a:pt x="131581" y="13057"/>
                    <a:pt x="139888" y="14973"/>
                  </a:cubicBezTo>
                  <a:lnTo>
                    <a:pt x="137332" y="19441"/>
                  </a:lnTo>
                  <a:cubicBezTo>
                    <a:pt x="136693" y="21357"/>
                    <a:pt x="136693" y="23272"/>
                    <a:pt x="137332" y="25187"/>
                  </a:cubicBezTo>
                  <a:lnTo>
                    <a:pt x="141166" y="32848"/>
                  </a:lnTo>
                  <a:lnTo>
                    <a:pt x="137332" y="32848"/>
                  </a:lnTo>
                  <a:cubicBezTo>
                    <a:pt x="136693" y="32848"/>
                    <a:pt x="136054" y="32848"/>
                    <a:pt x="135415" y="32848"/>
                  </a:cubicBezTo>
                  <a:lnTo>
                    <a:pt x="118163" y="38593"/>
                  </a:lnTo>
                  <a:cubicBezTo>
                    <a:pt x="116246" y="39232"/>
                    <a:pt x="114968" y="40508"/>
                    <a:pt x="114329" y="42424"/>
                  </a:cubicBezTo>
                  <a:lnTo>
                    <a:pt x="108578" y="59660"/>
                  </a:lnTo>
                  <a:cubicBezTo>
                    <a:pt x="107939" y="61576"/>
                    <a:pt x="107939" y="62852"/>
                    <a:pt x="109217" y="64768"/>
                  </a:cubicBezTo>
                  <a:lnTo>
                    <a:pt x="111134" y="68598"/>
                  </a:lnTo>
                  <a:lnTo>
                    <a:pt x="110495" y="69236"/>
                  </a:lnTo>
                  <a:lnTo>
                    <a:pt x="106661" y="73067"/>
                  </a:lnTo>
                  <a:lnTo>
                    <a:pt x="103466" y="73067"/>
                  </a:lnTo>
                  <a:cubicBezTo>
                    <a:pt x="101549" y="73067"/>
                    <a:pt x="100271" y="73705"/>
                    <a:pt x="98993" y="74982"/>
                  </a:cubicBezTo>
                  <a:lnTo>
                    <a:pt x="93242" y="80727"/>
                  </a:lnTo>
                  <a:cubicBezTo>
                    <a:pt x="91964" y="82004"/>
                    <a:pt x="91325" y="83281"/>
                    <a:pt x="91325" y="85196"/>
                  </a:cubicBezTo>
                  <a:lnTo>
                    <a:pt x="91325" y="96687"/>
                  </a:lnTo>
                  <a:cubicBezTo>
                    <a:pt x="91325" y="100518"/>
                    <a:pt x="93881" y="103071"/>
                    <a:pt x="97715" y="103071"/>
                  </a:cubicBezTo>
                  <a:lnTo>
                    <a:pt x="120719" y="103071"/>
                  </a:lnTo>
                  <a:cubicBezTo>
                    <a:pt x="122636" y="103071"/>
                    <a:pt x="123914" y="102433"/>
                    <a:pt x="125191" y="101156"/>
                  </a:cubicBezTo>
                  <a:lnTo>
                    <a:pt x="129025" y="97326"/>
                  </a:lnTo>
                  <a:lnTo>
                    <a:pt x="139249" y="97326"/>
                  </a:lnTo>
                  <a:lnTo>
                    <a:pt x="143083" y="104987"/>
                  </a:lnTo>
                  <a:cubicBezTo>
                    <a:pt x="144361" y="106902"/>
                    <a:pt x="146278" y="108179"/>
                    <a:pt x="148834" y="108179"/>
                  </a:cubicBezTo>
                  <a:lnTo>
                    <a:pt x="154585" y="108179"/>
                  </a:lnTo>
                  <a:cubicBezTo>
                    <a:pt x="156502" y="108179"/>
                    <a:pt x="157780" y="107540"/>
                    <a:pt x="159058" y="106263"/>
                  </a:cubicBezTo>
                  <a:lnTo>
                    <a:pt x="160975" y="104348"/>
                  </a:lnTo>
                  <a:lnTo>
                    <a:pt x="165448" y="125415"/>
                  </a:lnTo>
                  <a:cubicBezTo>
                    <a:pt x="165448" y="126054"/>
                    <a:pt x="165448" y="126692"/>
                    <a:pt x="166087" y="126692"/>
                  </a:cubicBezTo>
                  <a:lnTo>
                    <a:pt x="171838" y="138183"/>
                  </a:lnTo>
                  <a:cubicBezTo>
                    <a:pt x="173116" y="140098"/>
                    <a:pt x="175033" y="141375"/>
                    <a:pt x="177589" y="141375"/>
                  </a:cubicBezTo>
                  <a:lnTo>
                    <a:pt x="188452" y="141375"/>
                  </a:lnTo>
                  <a:cubicBezTo>
                    <a:pt x="191008" y="141375"/>
                    <a:pt x="192925" y="140098"/>
                    <a:pt x="194203" y="138183"/>
                  </a:cubicBezTo>
                  <a:lnTo>
                    <a:pt x="199954" y="126692"/>
                  </a:lnTo>
                  <a:cubicBezTo>
                    <a:pt x="200593" y="126054"/>
                    <a:pt x="200593" y="124777"/>
                    <a:pt x="200593" y="124138"/>
                  </a:cubicBezTo>
                  <a:lnTo>
                    <a:pt x="200593" y="118393"/>
                  </a:lnTo>
                  <a:cubicBezTo>
                    <a:pt x="200593" y="116478"/>
                    <a:pt x="199954" y="115201"/>
                    <a:pt x="198676" y="113924"/>
                  </a:cubicBezTo>
                  <a:lnTo>
                    <a:pt x="194842" y="110094"/>
                  </a:lnTo>
                  <a:lnTo>
                    <a:pt x="198676" y="105625"/>
                  </a:lnTo>
                  <a:cubicBezTo>
                    <a:pt x="199315" y="104987"/>
                    <a:pt x="199315" y="104987"/>
                    <a:pt x="199954" y="104348"/>
                  </a:cubicBezTo>
                  <a:lnTo>
                    <a:pt x="212734" y="117116"/>
                  </a:lnTo>
                  <a:cubicBezTo>
                    <a:pt x="214012" y="117755"/>
                    <a:pt x="214651" y="118393"/>
                    <a:pt x="216568" y="118393"/>
                  </a:cubicBezTo>
                  <a:cubicBezTo>
                    <a:pt x="214012" y="143290"/>
                    <a:pt x="204427" y="164996"/>
                    <a:pt x="188452" y="182233"/>
                  </a:cubicBezTo>
                  <a:lnTo>
                    <a:pt x="188452" y="182233"/>
                  </a:lnTo>
                  <a:close/>
                </a:path>
              </a:pathLst>
            </a:custGeom>
            <a:grpFill/>
            <a:ln w="6390" cap="flat">
              <a:noFill/>
              <a:prstDash val="solid"/>
              <a:miter/>
            </a:ln>
          </p:spPr>
          <p:txBody>
            <a:bodyPr rtlCol="0" anchor="ctr"/>
            <a:lstStyle/>
            <a:p>
              <a:endParaRPr lang="en-US"/>
            </a:p>
          </p:txBody>
        </p:sp>
        <p:sp>
          <p:nvSpPr>
            <p:cNvPr id="47" name="Graphic 4">
              <a:extLst>
                <a:ext uri="{FF2B5EF4-FFF2-40B4-BE49-F238E27FC236}">
                  <a16:creationId xmlns:a16="http://schemas.microsoft.com/office/drawing/2014/main" id="{227CB650-99DE-4870-B53C-345A90E92486}"/>
                </a:ext>
              </a:extLst>
            </p:cNvPr>
            <p:cNvSpPr/>
            <p:nvPr/>
          </p:nvSpPr>
          <p:spPr>
            <a:xfrm>
              <a:off x="619823" y="3440090"/>
              <a:ext cx="24043" cy="36014"/>
            </a:xfrm>
            <a:custGeom>
              <a:avLst/>
              <a:gdLst>
                <a:gd name="connsiteX0" fmla="*/ 10863 w 24043"/>
                <a:gd name="connsiteY0" fmla="*/ 34235 h 36014"/>
                <a:gd name="connsiteX1" fmla="*/ 16614 w 24043"/>
                <a:gd name="connsiteY1" fmla="*/ 28490 h 36014"/>
                <a:gd name="connsiteX2" fmla="*/ 17892 w 24043"/>
                <a:gd name="connsiteY2" fmla="*/ 25936 h 36014"/>
                <a:gd name="connsiteX3" fmla="*/ 23643 w 24043"/>
                <a:gd name="connsiteY3" fmla="*/ 8699 h 36014"/>
                <a:gd name="connsiteX4" fmla="*/ 19809 w 24043"/>
                <a:gd name="connsiteY4" fmla="*/ 400 h 36014"/>
                <a:gd name="connsiteX5" fmla="*/ 19809 w 24043"/>
                <a:gd name="connsiteY5" fmla="*/ 400 h 36014"/>
                <a:gd name="connsiteX6" fmla="*/ 11502 w 24043"/>
                <a:gd name="connsiteY6" fmla="*/ 4231 h 36014"/>
                <a:gd name="connsiteX7" fmla="*/ 6390 w 24043"/>
                <a:gd name="connsiteY7" fmla="*/ 19552 h 36014"/>
                <a:gd name="connsiteX8" fmla="*/ 1917 w 24043"/>
                <a:gd name="connsiteY8" fmla="*/ 24021 h 36014"/>
                <a:gd name="connsiteX9" fmla="*/ 1917 w 24043"/>
                <a:gd name="connsiteY9" fmla="*/ 32958 h 36014"/>
                <a:gd name="connsiteX10" fmla="*/ 10863 w 24043"/>
                <a:gd name="connsiteY10" fmla="*/ 34235 h 36014"/>
                <a:gd name="connsiteX11" fmla="*/ 10863 w 24043"/>
                <a:gd name="connsiteY11" fmla="*/ 34235 h 36014"/>
                <a:gd name="connsiteX12" fmla="*/ 10863 w 24043"/>
                <a:gd name="connsiteY12" fmla="*/ 34235 h 3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43" h="36014">
                  <a:moveTo>
                    <a:pt x="10863" y="34235"/>
                  </a:moveTo>
                  <a:lnTo>
                    <a:pt x="16614" y="28490"/>
                  </a:lnTo>
                  <a:cubicBezTo>
                    <a:pt x="17253" y="27851"/>
                    <a:pt x="17892" y="27213"/>
                    <a:pt x="17892" y="25936"/>
                  </a:cubicBezTo>
                  <a:lnTo>
                    <a:pt x="23643" y="8699"/>
                  </a:lnTo>
                  <a:cubicBezTo>
                    <a:pt x="24921" y="5507"/>
                    <a:pt x="23004" y="1677"/>
                    <a:pt x="19809" y="400"/>
                  </a:cubicBezTo>
                  <a:cubicBezTo>
                    <a:pt x="19809" y="400"/>
                    <a:pt x="19809" y="400"/>
                    <a:pt x="19809" y="400"/>
                  </a:cubicBezTo>
                  <a:cubicBezTo>
                    <a:pt x="16614" y="-877"/>
                    <a:pt x="12780" y="1039"/>
                    <a:pt x="11502" y="4231"/>
                  </a:cubicBezTo>
                  <a:lnTo>
                    <a:pt x="6390" y="19552"/>
                  </a:lnTo>
                  <a:lnTo>
                    <a:pt x="1917" y="24021"/>
                  </a:lnTo>
                  <a:cubicBezTo>
                    <a:pt x="-639" y="26574"/>
                    <a:pt x="-639" y="30405"/>
                    <a:pt x="1917" y="32958"/>
                  </a:cubicBezTo>
                  <a:cubicBezTo>
                    <a:pt x="4473" y="36789"/>
                    <a:pt x="8307" y="36789"/>
                    <a:pt x="10863" y="34235"/>
                  </a:cubicBezTo>
                  <a:cubicBezTo>
                    <a:pt x="10863" y="34235"/>
                    <a:pt x="10863" y="34235"/>
                    <a:pt x="10863" y="34235"/>
                  </a:cubicBezTo>
                  <a:lnTo>
                    <a:pt x="10863" y="34235"/>
                  </a:lnTo>
                  <a:close/>
                </a:path>
              </a:pathLst>
            </a:custGeom>
            <a:grpFill/>
            <a:ln w="6390" cap="flat">
              <a:noFill/>
              <a:prstDash val="solid"/>
              <a:miter/>
            </a:ln>
          </p:spPr>
          <p:txBody>
            <a:bodyPr rtlCol="0" anchor="ctr"/>
            <a:lstStyle/>
            <a:p>
              <a:endParaRPr lang="en-US"/>
            </a:p>
          </p:txBody>
        </p:sp>
      </p:grpSp>
      <p:sp>
        <p:nvSpPr>
          <p:cNvPr id="5" name="Graphic 4">
            <a:extLst>
              <a:ext uri="{FF2B5EF4-FFF2-40B4-BE49-F238E27FC236}">
                <a16:creationId xmlns:a16="http://schemas.microsoft.com/office/drawing/2014/main" id="{492109FE-9875-832A-2384-2877162D7183}"/>
              </a:ext>
            </a:extLst>
          </p:cNvPr>
          <p:cNvSpPr/>
          <p:nvPr/>
        </p:nvSpPr>
        <p:spPr>
          <a:xfrm>
            <a:off x="2292012" y="4541685"/>
            <a:ext cx="456001" cy="456003"/>
          </a:xfrm>
          <a:custGeom>
            <a:avLst/>
            <a:gdLst>
              <a:gd name="connsiteX0" fmla="*/ 228070 w 228708"/>
              <a:gd name="connsiteY0" fmla="*/ 106263 h 228496"/>
              <a:gd name="connsiteX1" fmla="*/ 106661 w 228708"/>
              <a:gd name="connsiteY1" fmla="*/ 289 h 228496"/>
              <a:gd name="connsiteX2" fmla="*/ 13368 w 228708"/>
              <a:gd name="connsiteY2" fmla="*/ 60299 h 228496"/>
              <a:gd name="connsiteX3" fmla="*/ 13368 w 228708"/>
              <a:gd name="connsiteY3" fmla="*/ 60937 h 228496"/>
              <a:gd name="connsiteX4" fmla="*/ 35732 w 228708"/>
              <a:gd name="connsiteY4" fmla="*/ 196916 h 228496"/>
              <a:gd name="connsiteX5" fmla="*/ 37010 w 228708"/>
              <a:gd name="connsiteY5" fmla="*/ 198193 h 228496"/>
              <a:gd name="connsiteX6" fmla="*/ 146278 w 228708"/>
              <a:gd name="connsiteY6" fmla="*/ 223728 h 228496"/>
              <a:gd name="connsiteX7" fmla="*/ 147556 w 228708"/>
              <a:gd name="connsiteY7" fmla="*/ 223728 h 228496"/>
              <a:gd name="connsiteX8" fmla="*/ 155863 w 228708"/>
              <a:gd name="connsiteY8" fmla="*/ 220536 h 228496"/>
              <a:gd name="connsiteX9" fmla="*/ 157141 w 228708"/>
              <a:gd name="connsiteY9" fmla="*/ 219898 h 228496"/>
              <a:gd name="connsiteX10" fmla="*/ 186535 w 228708"/>
              <a:gd name="connsiteY10" fmla="*/ 202661 h 228496"/>
              <a:gd name="connsiteX11" fmla="*/ 187174 w 228708"/>
              <a:gd name="connsiteY11" fmla="*/ 202023 h 228496"/>
              <a:gd name="connsiteX12" fmla="*/ 228708 w 228708"/>
              <a:gd name="connsiteY12" fmla="*/ 113924 h 228496"/>
              <a:gd name="connsiteX13" fmla="*/ 228708 w 228708"/>
              <a:gd name="connsiteY13" fmla="*/ 109455 h 228496"/>
              <a:gd name="connsiteX14" fmla="*/ 228070 w 228708"/>
              <a:gd name="connsiteY14" fmla="*/ 106263 h 228496"/>
              <a:gd name="connsiteX15" fmla="*/ 215290 w 228708"/>
              <a:gd name="connsiteY15" fmla="*/ 103710 h 228496"/>
              <a:gd name="connsiteX16" fmla="*/ 203788 w 228708"/>
              <a:gd name="connsiteY16" fmla="*/ 92219 h 228496"/>
              <a:gd name="connsiteX17" fmla="*/ 199315 w 228708"/>
              <a:gd name="connsiteY17" fmla="*/ 90303 h 228496"/>
              <a:gd name="connsiteX18" fmla="*/ 194203 w 228708"/>
              <a:gd name="connsiteY18" fmla="*/ 90303 h 228496"/>
              <a:gd name="connsiteX19" fmla="*/ 187813 w 228708"/>
              <a:gd name="connsiteY19" fmla="*/ 96687 h 228496"/>
              <a:gd name="connsiteX20" fmla="*/ 187813 w 228708"/>
              <a:gd name="connsiteY20" fmla="*/ 99879 h 228496"/>
              <a:gd name="connsiteX21" fmla="*/ 183979 w 228708"/>
              <a:gd name="connsiteY21" fmla="*/ 103710 h 228496"/>
              <a:gd name="connsiteX22" fmla="*/ 182062 w 228708"/>
              <a:gd name="connsiteY22" fmla="*/ 108179 h 228496"/>
              <a:gd name="connsiteX23" fmla="*/ 182062 w 228708"/>
              <a:gd name="connsiteY23" fmla="*/ 113924 h 228496"/>
              <a:gd name="connsiteX24" fmla="*/ 183979 w 228708"/>
              <a:gd name="connsiteY24" fmla="*/ 118393 h 228496"/>
              <a:gd name="connsiteX25" fmla="*/ 187813 w 228708"/>
              <a:gd name="connsiteY25" fmla="*/ 122223 h 228496"/>
              <a:gd name="connsiteX26" fmla="*/ 187813 w 228708"/>
              <a:gd name="connsiteY26" fmla="*/ 123500 h 228496"/>
              <a:gd name="connsiteX27" fmla="*/ 184618 w 228708"/>
              <a:gd name="connsiteY27" fmla="*/ 129884 h 228496"/>
              <a:gd name="connsiteX28" fmla="*/ 181423 w 228708"/>
              <a:gd name="connsiteY28" fmla="*/ 129884 h 228496"/>
              <a:gd name="connsiteX29" fmla="*/ 177589 w 228708"/>
              <a:gd name="connsiteY29" fmla="*/ 122862 h 228496"/>
              <a:gd name="connsiteX30" fmla="*/ 171838 w 228708"/>
              <a:gd name="connsiteY30" fmla="*/ 95411 h 228496"/>
              <a:gd name="connsiteX31" fmla="*/ 165448 w 228708"/>
              <a:gd name="connsiteY31" fmla="*/ 90303 h 228496"/>
              <a:gd name="connsiteX32" fmla="*/ 159697 w 228708"/>
              <a:gd name="connsiteY32" fmla="*/ 90303 h 228496"/>
              <a:gd name="connsiteX33" fmla="*/ 155224 w 228708"/>
              <a:gd name="connsiteY33" fmla="*/ 92219 h 228496"/>
              <a:gd name="connsiteX34" fmla="*/ 152029 w 228708"/>
              <a:gd name="connsiteY34" fmla="*/ 95411 h 228496"/>
              <a:gd name="connsiteX35" fmla="*/ 148195 w 228708"/>
              <a:gd name="connsiteY35" fmla="*/ 88388 h 228496"/>
              <a:gd name="connsiteX36" fmla="*/ 142444 w 228708"/>
              <a:gd name="connsiteY36" fmla="*/ 84558 h 228496"/>
              <a:gd name="connsiteX37" fmla="*/ 125191 w 228708"/>
              <a:gd name="connsiteY37" fmla="*/ 84558 h 228496"/>
              <a:gd name="connsiteX38" fmla="*/ 120719 w 228708"/>
              <a:gd name="connsiteY38" fmla="*/ 86473 h 228496"/>
              <a:gd name="connsiteX39" fmla="*/ 116885 w 228708"/>
              <a:gd name="connsiteY39" fmla="*/ 90303 h 228496"/>
              <a:gd name="connsiteX40" fmla="*/ 103466 w 228708"/>
              <a:gd name="connsiteY40" fmla="*/ 90303 h 228496"/>
              <a:gd name="connsiteX41" fmla="*/ 103466 w 228708"/>
              <a:gd name="connsiteY41" fmla="*/ 87750 h 228496"/>
              <a:gd name="connsiteX42" fmla="*/ 105383 w 228708"/>
              <a:gd name="connsiteY42" fmla="*/ 85835 h 228496"/>
              <a:gd name="connsiteX43" fmla="*/ 108578 w 228708"/>
              <a:gd name="connsiteY43" fmla="*/ 85835 h 228496"/>
              <a:gd name="connsiteX44" fmla="*/ 113051 w 228708"/>
              <a:gd name="connsiteY44" fmla="*/ 83919 h 228496"/>
              <a:gd name="connsiteX45" fmla="*/ 116885 w 228708"/>
              <a:gd name="connsiteY45" fmla="*/ 80089 h 228496"/>
              <a:gd name="connsiteX46" fmla="*/ 125831 w 228708"/>
              <a:gd name="connsiteY46" fmla="*/ 80089 h 228496"/>
              <a:gd name="connsiteX47" fmla="*/ 130303 w 228708"/>
              <a:gd name="connsiteY47" fmla="*/ 78174 h 228496"/>
              <a:gd name="connsiteX48" fmla="*/ 141805 w 228708"/>
              <a:gd name="connsiteY48" fmla="*/ 66683 h 228496"/>
              <a:gd name="connsiteX49" fmla="*/ 143722 w 228708"/>
              <a:gd name="connsiteY49" fmla="*/ 62214 h 228496"/>
              <a:gd name="connsiteX50" fmla="*/ 143722 w 228708"/>
              <a:gd name="connsiteY50" fmla="*/ 57107 h 228496"/>
              <a:gd name="connsiteX51" fmla="*/ 137332 w 228708"/>
              <a:gd name="connsiteY51" fmla="*/ 50723 h 228496"/>
              <a:gd name="connsiteX52" fmla="*/ 130942 w 228708"/>
              <a:gd name="connsiteY52" fmla="*/ 57107 h 228496"/>
              <a:gd name="connsiteX53" fmla="*/ 130942 w 228708"/>
              <a:gd name="connsiteY53" fmla="*/ 60299 h 228496"/>
              <a:gd name="connsiteX54" fmla="*/ 123914 w 228708"/>
              <a:gd name="connsiteY54" fmla="*/ 67321 h 228496"/>
              <a:gd name="connsiteX55" fmla="*/ 121358 w 228708"/>
              <a:gd name="connsiteY55" fmla="*/ 62214 h 228496"/>
              <a:gd name="connsiteX56" fmla="*/ 125191 w 228708"/>
              <a:gd name="connsiteY56" fmla="*/ 50723 h 228496"/>
              <a:gd name="connsiteX57" fmla="*/ 137971 w 228708"/>
              <a:gd name="connsiteY57" fmla="*/ 46254 h 228496"/>
              <a:gd name="connsiteX58" fmla="*/ 148195 w 228708"/>
              <a:gd name="connsiteY58" fmla="*/ 46254 h 228496"/>
              <a:gd name="connsiteX59" fmla="*/ 154585 w 228708"/>
              <a:gd name="connsiteY59" fmla="*/ 39870 h 228496"/>
              <a:gd name="connsiteX60" fmla="*/ 154585 w 228708"/>
              <a:gd name="connsiteY60" fmla="*/ 34124 h 228496"/>
              <a:gd name="connsiteX61" fmla="*/ 153946 w 228708"/>
              <a:gd name="connsiteY61" fmla="*/ 31571 h 228496"/>
              <a:gd name="connsiteX62" fmla="*/ 149473 w 228708"/>
              <a:gd name="connsiteY62" fmla="*/ 23272 h 228496"/>
              <a:gd name="connsiteX63" fmla="*/ 151390 w 228708"/>
              <a:gd name="connsiteY63" fmla="*/ 20080 h 228496"/>
              <a:gd name="connsiteX64" fmla="*/ 215290 w 228708"/>
              <a:gd name="connsiteY64" fmla="*/ 103710 h 228496"/>
              <a:gd name="connsiteX65" fmla="*/ 215290 w 228708"/>
              <a:gd name="connsiteY65" fmla="*/ 103710 h 228496"/>
              <a:gd name="connsiteX66" fmla="*/ 83018 w 228708"/>
              <a:gd name="connsiteY66" fmla="*/ 18165 h 228496"/>
              <a:gd name="connsiteX67" fmla="*/ 84296 w 228708"/>
              <a:gd name="connsiteY67" fmla="*/ 19441 h 228496"/>
              <a:gd name="connsiteX68" fmla="*/ 78545 w 228708"/>
              <a:gd name="connsiteY68" fmla="*/ 22633 h 228496"/>
              <a:gd name="connsiteX69" fmla="*/ 70877 w 228708"/>
              <a:gd name="connsiteY69" fmla="*/ 22633 h 228496"/>
              <a:gd name="connsiteX70" fmla="*/ 81101 w 228708"/>
              <a:gd name="connsiteY70" fmla="*/ 18165 h 228496"/>
              <a:gd name="connsiteX71" fmla="*/ 83018 w 228708"/>
              <a:gd name="connsiteY71" fmla="*/ 18165 h 228496"/>
              <a:gd name="connsiteX72" fmla="*/ 60653 w 228708"/>
              <a:gd name="connsiteY72" fmla="*/ 27741 h 228496"/>
              <a:gd name="connsiteX73" fmla="*/ 52985 w 228708"/>
              <a:gd name="connsiteY73" fmla="*/ 35401 h 228496"/>
              <a:gd name="connsiteX74" fmla="*/ 51068 w 228708"/>
              <a:gd name="connsiteY74" fmla="*/ 39870 h 228496"/>
              <a:gd name="connsiteX75" fmla="*/ 51068 w 228708"/>
              <a:gd name="connsiteY75" fmla="*/ 43062 h 228496"/>
              <a:gd name="connsiteX76" fmla="*/ 47873 w 228708"/>
              <a:gd name="connsiteY76" fmla="*/ 46254 h 228496"/>
              <a:gd name="connsiteX77" fmla="*/ 32537 w 228708"/>
              <a:gd name="connsiteY77" fmla="*/ 53915 h 228496"/>
              <a:gd name="connsiteX78" fmla="*/ 60653 w 228708"/>
              <a:gd name="connsiteY78" fmla="*/ 27741 h 228496"/>
              <a:gd name="connsiteX79" fmla="*/ 60653 w 228708"/>
              <a:gd name="connsiteY79" fmla="*/ 27741 h 228496"/>
              <a:gd name="connsiteX80" fmla="*/ 17202 w 228708"/>
              <a:gd name="connsiteY80" fmla="*/ 143290 h 228496"/>
              <a:gd name="connsiteX81" fmla="*/ 13368 w 228708"/>
              <a:gd name="connsiteY81" fmla="*/ 124138 h 228496"/>
              <a:gd name="connsiteX82" fmla="*/ 17202 w 228708"/>
              <a:gd name="connsiteY82" fmla="*/ 127969 h 228496"/>
              <a:gd name="connsiteX83" fmla="*/ 17202 w 228708"/>
              <a:gd name="connsiteY83" fmla="*/ 142014 h 228496"/>
              <a:gd name="connsiteX84" fmla="*/ 17202 w 228708"/>
              <a:gd name="connsiteY84" fmla="*/ 143290 h 228496"/>
              <a:gd name="connsiteX85" fmla="*/ 17202 w 228708"/>
              <a:gd name="connsiteY85" fmla="*/ 143290 h 228496"/>
              <a:gd name="connsiteX86" fmla="*/ 17841 w 228708"/>
              <a:gd name="connsiteY86" fmla="*/ 144567 h 228496"/>
              <a:gd name="connsiteX87" fmla="*/ 18480 w 228708"/>
              <a:gd name="connsiteY87" fmla="*/ 145206 h 228496"/>
              <a:gd name="connsiteX88" fmla="*/ 29981 w 228708"/>
              <a:gd name="connsiteY88" fmla="*/ 162442 h 228496"/>
              <a:gd name="connsiteX89" fmla="*/ 32537 w 228708"/>
              <a:gd name="connsiteY89" fmla="*/ 164358 h 228496"/>
              <a:gd name="connsiteX90" fmla="*/ 40205 w 228708"/>
              <a:gd name="connsiteY90" fmla="*/ 168188 h 228496"/>
              <a:gd name="connsiteX91" fmla="*/ 35732 w 228708"/>
              <a:gd name="connsiteY91" fmla="*/ 177125 h 228496"/>
              <a:gd name="connsiteX92" fmla="*/ 17841 w 228708"/>
              <a:gd name="connsiteY92" fmla="*/ 144567 h 228496"/>
              <a:gd name="connsiteX93" fmla="*/ 17841 w 228708"/>
              <a:gd name="connsiteY93" fmla="*/ 144567 h 228496"/>
              <a:gd name="connsiteX94" fmla="*/ 136054 w 228708"/>
              <a:gd name="connsiteY94" fmla="*/ 205215 h 228496"/>
              <a:gd name="connsiteX95" fmla="*/ 132220 w 228708"/>
              <a:gd name="connsiteY95" fmla="*/ 196916 h 228496"/>
              <a:gd name="connsiteX96" fmla="*/ 132220 w 228708"/>
              <a:gd name="connsiteY96" fmla="*/ 192447 h 228496"/>
              <a:gd name="connsiteX97" fmla="*/ 131581 w 228708"/>
              <a:gd name="connsiteY97" fmla="*/ 189255 h 228496"/>
              <a:gd name="connsiteX98" fmla="*/ 126469 w 228708"/>
              <a:gd name="connsiteY98" fmla="*/ 179041 h 228496"/>
              <a:gd name="connsiteX99" fmla="*/ 126469 w 228708"/>
              <a:gd name="connsiteY99" fmla="*/ 174572 h 228496"/>
              <a:gd name="connsiteX100" fmla="*/ 122636 w 228708"/>
              <a:gd name="connsiteY100" fmla="*/ 168826 h 228496"/>
              <a:gd name="connsiteX101" fmla="*/ 111134 w 228708"/>
              <a:gd name="connsiteY101" fmla="*/ 163081 h 228496"/>
              <a:gd name="connsiteX102" fmla="*/ 108578 w 228708"/>
              <a:gd name="connsiteY102" fmla="*/ 162442 h 228496"/>
              <a:gd name="connsiteX103" fmla="*/ 93242 w 228708"/>
              <a:gd name="connsiteY103" fmla="*/ 162442 h 228496"/>
              <a:gd name="connsiteX104" fmla="*/ 85574 w 228708"/>
              <a:gd name="connsiteY104" fmla="*/ 158612 h 228496"/>
              <a:gd name="connsiteX105" fmla="*/ 81101 w 228708"/>
              <a:gd name="connsiteY105" fmla="*/ 145206 h 228496"/>
              <a:gd name="connsiteX106" fmla="*/ 81101 w 228708"/>
              <a:gd name="connsiteY106" fmla="*/ 132438 h 228496"/>
              <a:gd name="connsiteX107" fmla="*/ 90047 w 228708"/>
              <a:gd name="connsiteY107" fmla="*/ 123500 h 228496"/>
              <a:gd name="connsiteX108" fmla="*/ 98993 w 228708"/>
              <a:gd name="connsiteY108" fmla="*/ 119031 h 228496"/>
              <a:gd name="connsiteX109" fmla="*/ 111773 w 228708"/>
              <a:gd name="connsiteY109" fmla="*/ 119031 h 228496"/>
              <a:gd name="connsiteX110" fmla="*/ 121358 w 228708"/>
              <a:gd name="connsiteY110" fmla="*/ 128607 h 228496"/>
              <a:gd name="connsiteX111" fmla="*/ 125831 w 228708"/>
              <a:gd name="connsiteY111" fmla="*/ 130522 h 228496"/>
              <a:gd name="connsiteX112" fmla="*/ 131581 w 228708"/>
              <a:gd name="connsiteY112" fmla="*/ 130522 h 228496"/>
              <a:gd name="connsiteX113" fmla="*/ 136054 w 228708"/>
              <a:gd name="connsiteY113" fmla="*/ 128607 h 228496"/>
              <a:gd name="connsiteX114" fmla="*/ 139888 w 228708"/>
              <a:gd name="connsiteY114" fmla="*/ 124777 h 228496"/>
              <a:gd name="connsiteX115" fmla="*/ 148195 w 228708"/>
              <a:gd name="connsiteY115" fmla="*/ 124777 h 228496"/>
              <a:gd name="connsiteX116" fmla="*/ 148834 w 228708"/>
              <a:gd name="connsiteY116" fmla="*/ 126692 h 228496"/>
              <a:gd name="connsiteX117" fmla="*/ 160336 w 228708"/>
              <a:gd name="connsiteY117" fmla="*/ 149674 h 228496"/>
              <a:gd name="connsiteX118" fmla="*/ 164170 w 228708"/>
              <a:gd name="connsiteY118" fmla="*/ 152866 h 228496"/>
              <a:gd name="connsiteX119" fmla="*/ 175672 w 228708"/>
              <a:gd name="connsiteY119" fmla="*/ 156697 h 228496"/>
              <a:gd name="connsiteX120" fmla="*/ 161614 w 228708"/>
              <a:gd name="connsiteY120" fmla="*/ 170741 h 228496"/>
              <a:gd name="connsiteX121" fmla="*/ 159697 w 228708"/>
              <a:gd name="connsiteY121" fmla="*/ 175210 h 228496"/>
              <a:gd name="connsiteX122" fmla="*/ 159697 w 228708"/>
              <a:gd name="connsiteY122" fmla="*/ 183509 h 228496"/>
              <a:gd name="connsiteX123" fmla="*/ 150112 w 228708"/>
              <a:gd name="connsiteY123" fmla="*/ 193085 h 228496"/>
              <a:gd name="connsiteX124" fmla="*/ 148195 w 228708"/>
              <a:gd name="connsiteY124" fmla="*/ 197554 h 228496"/>
              <a:gd name="connsiteX125" fmla="*/ 148195 w 228708"/>
              <a:gd name="connsiteY125" fmla="*/ 208407 h 228496"/>
              <a:gd name="connsiteX126" fmla="*/ 146278 w 228708"/>
              <a:gd name="connsiteY126" fmla="*/ 209045 h 228496"/>
              <a:gd name="connsiteX127" fmla="*/ 136054 w 228708"/>
              <a:gd name="connsiteY127" fmla="*/ 205215 h 228496"/>
              <a:gd name="connsiteX128" fmla="*/ 188452 w 228708"/>
              <a:gd name="connsiteY128" fmla="*/ 182233 h 228496"/>
              <a:gd name="connsiteX129" fmla="*/ 188452 w 228708"/>
              <a:gd name="connsiteY129" fmla="*/ 182233 h 228496"/>
              <a:gd name="connsiteX130" fmla="*/ 182062 w 228708"/>
              <a:gd name="connsiteY130" fmla="*/ 175210 h 228496"/>
              <a:gd name="connsiteX131" fmla="*/ 175672 w 228708"/>
              <a:gd name="connsiteY131" fmla="*/ 181594 h 228496"/>
              <a:gd name="connsiteX132" fmla="*/ 175672 w 228708"/>
              <a:gd name="connsiteY132" fmla="*/ 193724 h 228496"/>
              <a:gd name="connsiteX133" fmla="*/ 160336 w 228708"/>
              <a:gd name="connsiteY133" fmla="*/ 203300 h 228496"/>
              <a:gd name="connsiteX134" fmla="*/ 160336 w 228708"/>
              <a:gd name="connsiteY134" fmla="*/ 200746 h 228496"/>
              <a:gd name="connsiteX135" fmla="*/ 169921 w 228708"/>
              <a:gd name="connsiteY135" fmla="*/ 191170 h 228496"/>
              <a:gd name="connsiteX136" fmla="*/ 171838 w 228708"/>
              <a:gd name="connsiteY136" fmla="*/ 186701 h 228496"/>
              <a:gd name="connsiteX137" fmla="*/ 171838 w 228708"/>
              <a:gd name="connsiteY137" fmla="*/ 177764 h 228496"/>
              <a:gd name="connsiteX138" fmla="*/ 187174 w 228708"/>
              <a:gd name="connsiteY138" fmla="*/ 162442 h 228496"/>
              <a:gd name="connsiteX139" fmla="*/ 189091 w 228708"/>
              <a:gd name="connsiteY139" fmla="*/ 157974 h 228496"/>
              <a:gd name="connsiteX140" fmla="*/ 189091 w 228708"/>
              <a:gd name="connsiteY140" fmla="*/ 152228 h 228496"/>
              <a:gd name="connsiteX141" fmla="*/ 184618 w 228708"/>
              <a:gd name="connsiteY141" fmla="*/ 145844 h 228496"/>
              <a:gd name="connsiteX142" fmla="*/ 169921 w 228708"/>
              <a:gd name="connsiteY142" fmla="*/ 140737 h 228496"/>
              <a:gd name="connsiteX143" fmla="*/ 160336 w 228708"/>
              <a:gd name="connsiteY143" fmla="*/ 121585 h 228496"/>
              <a:gd name="connsiteX144" fmla="*/ 160336 w 228708"/>
              <a:gd name="connsiteY144" fmla="*/ 117116 h 228496"/>
              <a:gd name="connsiteX145" fmla="*/ 153946 w 228708"/>
              <a:gd name="connsiteY145" fmla="*/ 110732 h 228496"/>
              <a:gd name="connsiteX146" fmla="*/ 136693 w 228708"/>
              <a:gd name="connsiteY146" fmla="*/ 110732 h 228496"/>
              <a:gd name="connsiteX147" fmla="*/ 132220 w 228708"/>
              <a:gd name="connsiteY147" fmla="*/ 112647 h 228496"/>
              <a:gd name="connsiteX148" fmla="*/ 128386 w 228708"/>
              <a:gd name="connsiteY148" fmla="*/ 116478 h 228496"/>
              <a:gd name="connsiteX149" fmla="*/ 118802 w 228708"/>
              <a:gd name="connsiteY149" fmla="*/ 106902 h 228496"/>
              <a:gd name="connsiteX150" fmla="*/ 114329 w 228708"/>
              <a:gd name="connsiteY150" fmla="*/ 104987 h 228496"/>
              <a:gd name="connsiteX151" fmla="*/ 97076 w 228708"/>
              <a:gd name="connsiteY151" fmla="*/ 104987 h 228496"/>
              <a:gd name="connsiteX152" fmla="*/ 94520 w 228708"/>
              <a:gd name="connsiteY152" fmla="*/ 105625 h 228496"/>
              <a:gd name="connsiteX153" fmla="*/ 83018 w 228708"/>
              <a:gd name="connsiteY153" fmla="*/ 111371 h 228496"/>
              <a:gd name="connsiteX154" fmla="*/ 81101 w 228708"/>
              <a:gd name="connsiteY154" fmla="*/ 112647 h 228496"/>
              <a:gd name="connsiteX155" fmla="*/ 69599 w 228708"/>
              <a:gd name="connsiteY155" fmla="*/ 124138 h 228496"/>
              <a:gd name="connsiteX156" fmla="*/ 67682 w 228708"/>
              <a:gd name="connsiteY156" fmla="*/ 128607 h 228496"/>
              <a:gd name="connsiteX157" fmla="*/ 67682 w 228708"/>
              <a:gd name="connsiteY157" fmla="*/ 145844 h 228496"/>
              <a:gd name="connsiteX158" fmla="*/ 67682 w 228708"/>
              <a:gd name="connsiteY158" fmla="*/ 147759 h 228496"/>
              <a:gd name="connsiteX159" fmla="*/ 73433 w 228708"/>
              <a:gd name="connsiteY159" fmla="*/ 164996 h 228496"/>
              <a:gd name="connsiteX160" fmla="*/ 76628 w 228708"/>
              <a:gd name="connsiteY160" fmla="*/ 168826 h 228496"/>
              <a:gd name="connsiteX161" fmla="*/ 88130 w 228708"/>
              <a:gd name="connsiteY161" fmla="*/ 174572 h 228496"/>
              <a:gd name="connsiteX162" fmla="*/ 90686 w 228708"/>
              <a:gd name="connsiteY162" fmla="*/ 175210 h 228496"/>
              <a:gd name="connsiteX163" fmla="*/ 106022 w 228708"/>
              <a:gd name="connsiteY163" fmla="*/ 175210 h 228496"/>
              <a:gd name="connsiteX164" fmla="*/ 112412 w 228708"/>
              <a:gd name="connsiteY164" fmla="*/ 178402 h 228496"/>
              <a:gd name="connsiteX165" fmla="*/ 112412 w 228708"/>
              <a:gd name="connsiteY165" fmla="*/ 180317 h 228496"/>
              <a:gd name="connsiteX166" fmla="*/ 113051 w 228708"/>
              <a:gd name="connsiteY166" fmla="*/ 183509 h 228496"/>
              <a:gd name="connsiteX167" fmla="*/ 118163 w 228708"/>
              <a:gd name="connsiteY167" fmla="*/ 193724 h 228496"/>
              <a:gd name="connsiteX168" fmla="*/ 118163 w 228708"/>
              <a:gd name="connsiteY168" fmla="*/ 198193 h 228496"/>
              <a:gd name="connsiteX169" fmla="*/ 118802 w 228708"/>
              <a:gd name="connsiteY169" fmla="*/ 201385 h 228496"/>
              <a:gd name="connsiteX170" fmla="*/ 124552 w 228708"/>
              <a:gd name="connsiteY170" fmla="*/ 212876 h 228496"/>
              <a:gd name="connsiteX171" fmla="*/ 125831 w 228708"/>
              <a:gd name="connsiteY171" fmla="*/ 214152 h 228496"/>
              <a:gd name="connsiteX172" fmla="*/ 113690 w 228708"/>
              <a:gd name="connsiteY172" fmla="*/ 214791 h 228496"/>
              <a:gd name="connsiteX173" fmla="*/ 46595 w 228708"/>
              <a:gd name="connsiteY173" fmla="*/ 189255 h 228496"/>
              <a:gd name="connsiteX174" fmla="*/ 46595 w 228708"/>
              <a:gd name="connsiteY174" fmla="*/ 183509 h 228496"/>
              <a:gd name="connsiteX175" fmla="*/ 51707 w 228708"/>
              <a:gd name="connsiteY175" fmla="*/ 173295 h 228496"/>
              <a:gd name="connsiteX176" fmla="*/ 52346 w 228708"/>
              <a:gd name="connsiteY176" fmla="*/ 170103 h 228496"/>
              <a:gd name="connsiteX177" fmla="*/ 52346 w 228708"/>
              <a:gd name="connsiteY177" fmla="*/ 164358 h 228496"/>
              <a:gd name="connsiteX178" fmla="*/ 48512 w 228708"/>
              <a:gd name="connsiteY178" fmla="*/ 158612 h 228496"/>
              <a:gd name="connsiteX179" fmla="*/ 38927 w 228708"/>
              <a:gd name="connsiteY179" fmla="*/ 153505 h 228496"/>
              <a:gd name="connsiteX180" fmla="*/ 29981 w 228708"/>
              <a:gd name="connsiteY180" fmla="*/ 139460 h 228496"/>
              <a:gd name="connsiteX181" fmla="*/ 29981 w 228708"/>
              <a:gd name="connsiteY181" fmla="*/ 124138 h 228496"/>
              <a:gd name="connsiteX182" fmla="*/ 28064 w 228708"/>
              <a:gd name="connsiteY182" fmla="*/ 120308 h 228496"/>
              <a:gd name="connsiteX183" fmla="*/ 22952 w 228708"/>
              <a:gd name="connsiteY183" fmla="*/ 115201 h 228496"/>
              <a:gd name="connsiteX184" fmla="*/ 14007 w 228708"/>
              <a:gd name="connsiteY184" fmla="*/ 101156 h 228496"/>
              <a:gd name="connsiteX185" fmla="*/ 23592 w 228708"/>
              <a:gd name="connsiteY185" fmla="*/ 68598 h 228496"/>
              <a:gd name="connsiteX186" fmla="*/ 29342 w 228708"/>
              <a:gd name="connsiteY186" fmla="*/ 68598 h 228496"/>
              <a:gd name="connsiteX187" fmla="*/ 31898 w 228708"/>
              <a:gd name="connsiteY187" fmla="*/ 67960 h 228496"/>
              <a:gd name="connsiteX188" fmla="*/ 54902 w 228708"/>
              <a:gd name="connsiteY188" fmla="*/ 56468 h 228496"/>
              <a:gd name="connsiteX189" fmla="*/ 56819 w 228708"/>
              <a:gd name="connsiteY189" fmla="*/ 55192 h 228496"/>
              <a:gd name="connsiteX190" fmla="*/ 62570 w 228708"/>
              <a:gd name="connsiteY190" fmla="*/ 49446 h 228496"/>
              <a:gd name="connsiteX191" fmla="*/ 64487 w 228708"/>
              <a:gd name="connsiteY191" fmla="*/ 44977 h 228496"/>
              <a:gd name="connsiteX192" fmla="*/ 64487 w 228708"/>
              <a:gd name="connsiteY192" fmla="*/ 41785 h 228496"/>
              <a:gd name="connsiteX193" fmla="*/ 72155 w 228708"/>
              <a:gd name="connsiteY193" fmla="*/ 34124 h 228496"/>
              <a:gd name="connsiteX194" fmla="*/ 81101 w 228708"/>
              <a:gd name="connsiteY194" fmla="*/ 34124 h 228496"/>
              <a:gd name="connsiteX195" fmla="*/ 83657 w 228708"/>
              <a:gd name="connsiteY195" fmla="*/ 33486 h 228496"/>
              <a:gd name="connsiteX196" fmla="*/ 95159 w 228708"/>
              <a:gd name="connsiteY196" fmla="*/ 27741 h 228496"/>
              <a:gd name="connsiteX197" fmla="*/ 98993 w 228708"/>
              <a:gd name="connsiteY197" fmla="*/ 21995 h 228496"/>
              <a:gd name="connsiteX198" fmla="*/ 98993 w 228708"/>
              <a:gd name="connsiteY198" fmla="*/ 16249 h 228496"/>
              <a:gd name="connsiteX199" fmla="*/ 97715 w 228708"/>
              <a:gd name="connsiteY199" fmla="*/ 13057 h 228496"/>
              <a:gd name="connsiteX200" fmla="*/ 114968 w 228708"/>
              <a:gd name="connsiteY200" fmla="*/ 11781 h 228496"/>
              <a:gd name="connsiteX201" fmla="*/ 139888 w 228708"/>
              <a:gd name="connsiteY201" fmla="*/ 14973 h 228496"/>
              <a:gd name="connsiteX202" fmla="*/ 137332 w 228708"/>
              <a:gd name="connsiteY202" fmla="*/ 19441 h 228496"/>
              <a:gd name="connsiteX203" fmla="*/ 137332 w 228708"/>
              <a:gd name="connsiteY203" fmla="*/ 25187 h 228496"/>
              <a:gd name="connsiteX204" fmla="*/ 141166 w 228708"/>
              <a:gd name="connsiteY204" fmla="*/ 32848 h 228496"/>
              <a:gd name="connsiteX205" fmla="*/ 137332 w 228708"/>
              <a:gd name="connsiteY205" fmla="*/ 32848 h 228496"/>
              <a:gd name="connsiteX206" fmla="*/ 135415 w 228708"/>
              <a:gd name="connsiteY206" fmla="*/ 32848 h 228496"/>
              <a:gd name="connsiteX207" fmla="*/ 118163 w 228708"/>
              <a:gd name="connsiteY207" fmla="*/ 38593 h 228496"/>
              <a:gd name="connsiteX208" fmla="*/ 114329 w 228708"/>
              <a:gd name="connsiteY208" fmla="*/ 42424 h 228496"/>
              <a:gd name="connsiteX209" fmla="*/ 108578 w 228708"/>
              <a:gd name="connsiteY209" fmla="*/ 59660 h 228496"/>
              <a:gd name="connsiteX210" fmla="*/ 109217 w 228708"/>
              <a:gd name="connsiteY210" fmla="*/ 64768 h 228496"/>
              <a:gd name="connsiteX211" fmla="*/ 111134 w 228708"/>
              <a:gd name="connsiteY211" fmla="*/ 68598 h 228496"/>
              <a:gd name="connsiteX212" fmla="*/ 110495 w 228708"/>
              <a:gd name="connsiteY212" fmla="*/ 69236 h 228496"/>
              <a:gd name="connsiteX213" fmla="*/ 106661 w 228708"/>
              <a:gd name="connsiteY213" fmla="*/ 73067 h 228496"/>
              <a:gd name="connsiteX214" fmla="*/ 103466 w 228708"/>
              <a:gd name="connsiteY214" fmla="*/ 73067 h 228496"/>
              <a:gd name="connsiteX215" fmla="*/ 98993 w 228708"/>
              <a:gd name="connsiteY215" fmla="*/ 74982 h 228496"/>
              <a:gd name="connsiteX216" fmla="*/ 93242 w 228708"/>
              <a:gd name="connsiteY216" fmla="*/ 80727 h 228496"/>
              <a:gd name="connsiteX217" fmla="*/ 91325 w 228708"/>
              <a:gd name="connsiteY217" fmla="*/ 85196 h 228496"/>
              <a:gd name="connsiteX218" fmla="*/ 91325 w 228708"/>
              <a:gd name="connsiteY218" fmla="*/ 96687 h 228496"/>
              <a:gd name="connsiteX219" fmla="*/ 97715 w 228708"/>
              <a:gd name="connsiteY219" fmla="*/ 103071 h 228496"/>
              <a:gd name="connsiteX220" fmla="*/ 120719 w 228708"/>
              <a:gd name="connsiteY220" fmla="*/ 103071 h 228496"/>
              <a:gd name="connsiteX221" fmla="*/ 125191 w 228708"/>
              <a:gd name="connsiteY221" fmla="*/ 101156 h 228496"/>
              <a:gd name="connsiteX222" fmla="*/ 129025 w 228708"/>
              <a:gd name="connsiteY222" fmla="*/ 97326 h 228496"/>
              <a:gd name="connsiteX223" fmla="*/ 139249 w 228708"/>
              <a:gd name="connsiteY223" fmla="*/ 97326 h 228496"/>
              <a:gd name="connsiteX224" fmla="*/ 143083 w 228708"/>
              <a:gd name="connsiteY224" fmla="*/ 104987 h 228496"/>
              <a:gd name="connsiteX225" fmla="*/ 148834 w 228708"/>
              <a:gd name="connsiteY225" fmla="*/ 108179 h 228496"/>
              <a:gd name="connsiteX226" fmla="*/ 154585 w 228708"/>
              <a:gd name="connsiteY226" fmla="*/ 108179 h 228496"/>
              <a:gd name="connsiteX227" fmla="*/ 159058 w 228708"/>
              <a:gd name="connsiteY227" fmla="*/ 106263 h 228496"/>
              <a:gd name="connsiteX228" fmla="*/ 160975 w 228708"/>
              <a:gd name="connsiteY228" fmla="*/ 104348 h 228496"/>
              <a:gd name="connsiteX229" fmla="*/ 165448 w 228708"/>
              <a:gd name="connsiteY229" fmla="*/ 125415 h 228496"/>
              <a:gd name="connsiteX230" fmla="*/ 166087 w 228708"/>
              <a:gd name="connsiteY230" fmla="*/ 126692 h 228496"/>
              <a:gd name="connsiteX231" fmla="*/ 171838 w 228708"/>
              <a:gd name="connsiteY231" fmla="*/ 138183 h 228496"/>
              <a:gd name="connsiteX232" fmla="*/ 177589 w 228708"/>
              <a:gd name="connsiteY232" fmla="*/ 141375 h 228496"/>
              <a:gd name="connsiteX233" fmla="*/ 188452 w 228708"/>
              <a:gd name="connsiteY233" fmla="*/ 141375 h 228496"/>
              <a:gd name="connsiteX234" fmla="*/ 194203 w 228708"/>
              <a:gd name="connsiteY234" fmla="*/ 138183 h 228496"/>
              <a:gd name="connsiteX235" fmla="*/ 199954 w 228708"/>
              <a:gd name="connsiteY235" fmla="*/ 126692 h 228496"/>
              <a:gd name="connsiteX236" fmla="*/ 200593 w 228708"/>
              <a:gd name="connsiteY236" fmla="*/ 124138 h 228496"/>
              <a:gd name="connsiteX237" fmla="*/ 200593 w 228708"/>
              <a:gd name="connsiteY237" fmla="*/ 118393 h 228496"/>
              <a:gd name="connsiteX238" fmla="*/ 198676 w 228708"/>
              <a:gd name="connsiteY238" fmla="*/ 113924 h 228496"/>
              <a:gd name="connsiteX239" fmla="*/ 194842 w 228708"/>
              <a:gd name="connsiteY239" fmla="*/ 110094 h 228496"/>
              <a:gd name="connsiteX240" fmla="*/ 198676 w 228708"/>
              <a:gd name="connsiteY240" fmla="*/ 105625 h 228496"/>
              <a:gd name="connsiteX241" fmla="*/ 199954 w 228708"/>
              <a:gd name="connsiteY241" fmla="*/ 104348 h 228496"/>
              <a:gd name="connsiteX242" fmla="*/ 212734 w 228708"/>
              <a:gd name="connsiteY242" fmla="*/ 117116 h 228496"/>
              <a:gd name="connsiteX243" fmla="*/ 216568 w 228708"/>
              <a:gd name="connsiteY243" fmla="*/ 118393 h 228496"/>
              <a:gd name="connsiteX244" fmla="*/ 188452 w 228708"/>
              <a:gd name="connsiteY244" fmla="*/ 182233 h 228496"/>
              <a:gd name="connsiteX245" fmla="*/ 188452 w 228708"/>
              <a:gd name="connsiteY245" fmla="*/ 182233 h 22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228708" h="228496">
                <a:moveTo>
                  <a:pt x="228070" y="106263"/>
                </a:moveTo>
                <a:cubicBezTo>
                  <a:pt x="223597" y="43700"/>
                  <a:pt x="169282" y="-4179"/>
                  <a:pt x="106661" y="289"/>
                </a:cubicBezTo>
                <a:cubicBezTo>
                  <a:pt x="67043" y="2843"/>
                  <a:pt x="31898" y="25825"/>
                  <a:pt x="13368" y="60299"/>
                </a:cubicBezTo>
                <a:lnTo>
                  <a:pt x="13368" y="60937"/>
                </a:lnTo>
                <a:cubicBezTo>
                  <a:pt x="-10914" y="106263"/>
                  <a:pt x="-1329" y="161804"/>
                  <a:pt x="35732" y="196916"/>
                </a:cubicBezTo>
                <a:cubicBezTo>
                  <a:pt x="36371" y="197554"/>
                  <a:pt x="36371" y="198193"/>
                  <a:pt x="37010" y="198193"/>
                </a:cubicBezTo>
                <a:cubicBezTo>
                  <a:pt x="66404" y="225644"/>
                  <a:pt x="107939" y="235220"/>
                  <a:pt x="146278" y="223728"/>
                </a:cubicBezTo>
                <a:lnTo>
                  <a:pt x="147556" y="223728"/>
                </a:lnTo>
                <a:cubicBezTo>
                  <a:pt x="150112" y="223090"/>
                  <a:pt x="153307" y="221813"/>
                  <a:pt x="155863" y="220536"/>
                </a:cubicBezTo>
                <a:lnTo>
                  <a:pt x="157141" y="219898"/>
                </a:lnTo>
                <a:cubicBezTo>
                  <a:pt x="168004" y="215429"/>
                  <a:pt x="177589" y="209684"/>
                  <a:pt x="186535" y="202661"/>
                </a:cubicBezTo>
                <a:lnTo>
                  <a:pt x="187174" y="202023"/>
                </a:lnTo>
                <a:cubicBezTo>
                  <a:pt x="213373" y="180317"/>
                  <a:pt x="228708" y="148398"/>
                  <a:pt x="228708" y="113924"/>
                </a:cubicBezTo>
                <a:cubicBezTo>
                  <a:pt x="228708" y="112647"/>
                  <a:pt x="228708" y="110732"/>
                  <a:pt x="228708" y="109455"/>
                </a:cubicBezTo>
                <a:cubicBezTo>
                  <a:pt x="228708" y="108179"/>
                  <a:pt x="228708" y="106902"/>
                  <a:pt x="228070" y="106263"/>
                </a:cubicBezTo>
                <a:close/>
                <a:moveTo>
                  <a:pt x="215290" y="103710"/>
                </a:moveTo>
                <a:lnTo>
                  <a:pt x="203788" y="92219"/>
                </a:lnTo>
                <a:cubicBezTo>
                  <a:pt x="202510" y="90942"/>
                  <a:pt x="201232" y="90303"/>
                  <a:pt x="199315" y="90303"/>
                </a:cubicBezTo>
                <a:lnTo>
                  <a:pt x="194203" y="90303"/>
                </a:lnTo>
                <a:cubicBezTo>
                  <a:pt x="190369" y="90303"/>
                  <a:pt x="187813" y="92857"/>
                  <a:pt x="187813" y="96687"/>
                </a:cubicBezTo>
                <a:lnTo>
                  <a:pt x="187813" y="99879"/>
                </a:lnTo>
                <a:lnTo>
                  <a:pt x="183979" y="103710"/>
                </a:lnTo>
                <a:cubicBezTo>
                  <a:pt x="182701" y="104987"/>
                  <a:pt x="182062" y="106263"/>
                  <a:pt x="182062" y="108179"/>
                </a:cubicBezTo>
                <a:lnTo>
                  <a:pt x="182062" y="113924"/>
                </a:lnTo>
                <a:cubicBezTo>
                  <a:pt x="182062" y="115839"/>
                  <a:pt x="182701" y="117116"/>
                  <a:pt x="183979" y="118393"/>
                </a:cubicBezTo>
                <a:lnTo>
                  <a:pt x="187813" y="122223"/>
                </a:lnTo>
                <a:lnTo>
                  <a:pt x="187813" y="123500"/>
                </a:lnTo>
                <a:lnTo>
                  <a:pt x="184618" y="129884"/>
                </a:lnTo>
                <a:lnTo>
                  <a:pt x="181423" y="129884"/>
                </a:lnTo>
                <a:lnTo>
                  <a:pt x="177589" y="122862"/>
                </a:lnTo>
                <a:lnTo>
                  <a:pt x="171838" y="95411"/>
                </a:lnTo>
                <a:cubicBezTo>
                  <a:pt x="171199" y="92219"/>
                  <a:pt x="168643" y="90303"/>
                  <a:pt x="165448" y="90303"/>
                </a:cubicBezTo>
                <a:lnTo>
                  <a:pt x="159697" y="90303"/>
                </a:lnTo>
                <a:cubicBezTo>
                  <a:pt x="157780" y="90303"/>
                  <a:pt x="156502" y="90942"/>
                  <a:pt x="155224" y="92219"/>
                </a:cubicBezTo>
                <a:lnTo>
                  <a:pt x="152029" y="95411"/>
                </a:lnTo>
                <a:lnTo>
                  <a:pt x="148195" y="88388"/>
                </a:lnTo>
                <a:cubicBezTo>
                  <a:pt x="146917" y="86473"/>
                  <a:pt x="145000" y="84558"/>
                  <a:pt x="142444" y="84558"/>
                </a:cubicBezTo>
                <a:lnTo>
                  <a:pt x="125191" y="84558"/>
                </a:lnTo>
                <a:cubicBezTo>
                  <a:pt x="123275" y="84558"/>
                  <a:pt x="121997" y="85196"/>
                  <a:pt x="120719" y="86473"/>
                </a:cubicBezTo>
                <a:lnTo>
                  <a:pt x="116885" y="90303"/>
                </a:lnTo>
                <a:lnTo>
                  <a:pt x="103466" y="90303"/>
                </a:lnTo>
                <a:lnTo>
                  <a:pt x="103466" y="87750"/>
                </a:lnTo>
                <a:lnTo>
                  <a:pt x="105383" y="85835"/>
                </a:lnTo>
                <a:lnTo>
                  <a:pt x="108578" y="85835"/>
                </a:lnTo>
                <a:cubicBezTo>
                  <a:pt x="110495" y="85835"/>
                  <a:pt x="111773" y="85196"/>
                  <a:pt x="113051" y="83919"/>
                </a:cubicBezTo>
                <a:lnTo>
                  <a:pt x="116885" y="80089"/>
                </a:lnTo>
                <a:lnTo>
                  <a:pt x="125831" y="80089"/>
                </a:lnTo>
                <a:cubicBezTo>
                  <a:pt x="127747" y="80089"/>
                  <a:pt x="129025" y="79451"/>
                  <a:pt x="130303" y="78174"/>
                </a:cubicBezTo>
                <a:lnTo>
                  <a:pt x="141805" y="66683"/>
                </a:lnTo>
                <a:cubicBezTo>
                  <a:pt x="143083" y="65406"/>
                  <a:pt x="143722" y="64129"/>
                  <a:pt x="143722" y="62214"/>
                </a:cubicBezTo>
                <a:lnTo>
                  <a:pt x="143722" y="57107"/>
                </a:lnTo>
                <a:cubicBezTo>
                  <a:pt x="143722" y="53276"/>
                  <a:pt x="141166" y="50723"/>
                  <a:pt x="137332" y="50723"/>
                </a:cubicBezTo>
                <a:cubicBezTo>
                  <a:pt x="133498" y="50723"/>
                  <a:pt x="130942" y="53276"/>
                  <a:pt x="130942" y="57107"/>
                </a:cubicBezTo>
                <a:lnTo>
                  <a:pt x="130942" y="60299"/>
                </a:lnTo>
                <a:lnTo>
                  <a:pt x="123914" y="67321"/>
                </a:lnTo>
                <a:lnTo>
                  <a:pt x="121358" y="62214"/>
                </a:lnTo>
                <a:lnTo>
                  <a:pt x="125191" y="50723"/>
                </a:lnTo>
                <a:lnTo>
                  <a:pt x="137971" y="46254"/>
                </a:lnTo>
                <a:lnTo>
                  <a:pt x="148195" y="46254"/>
                </a:lnTo>
                <a:cubicBezTo>
                  <a:pt x="152029" y="46254"/>
                  <a:pt x="154585" y="43700"/>
                  <a:pt x="154585" y="39870"/>
                </a:cubicBezTo>
                <a:lnTo>
                  <a:pt x="154585" y="34124"/>
                </a:lnTo>
                <a:cubicBezTo>
                  <a:pt x="154585" y="32848"/>
                  <a:pt x="154585" y="32209"/>
                  <a:pt x="153946" y="31571"/>
                </a:cubicBezTo>
                <a:lnTo>
                  <a:pt x="149473" y="23272"/>
                </a:lnTo>
                <a:lnTo>
                  <a:pt x="151390" y="20080"/>
                </a:lnTo>
                <a:cubicBezTo>
                  <a:pt x="186535" y="33486"/>
                  <a:pt x="211456" y="66044"/>
                  <a:pt x="215290" y="103710"/>
                </a:cubicBezTo>
                <a:lnTo>
                  <a:pt x="215290" y="103710"/>
                </a:lnTo>
                <a:close/>
                <a:moveTo>
                  <a:pt x="83018" y="18165"/>
                </a:moveTo>
                <a:lnTo>
                  <a:pt x="84296" y="19441"/>
                </a:lnTo>
                <a:lnTo>
                  <a:pt x="78545" y="22633"/>
                </a:lnTo>
                <a:lnTo>
                  <a:pt x="70877" y="22633"/>
                </a:lnTo>
                <a:cubicBezTo>
                  <a:pt x="74072" y="20718"/>
                  <a:pt x="77906" y="19441"/>
                  <a:pt x="81101" y="18165"/>
                </a:cubicBezTo>
                <a:lnTo>
                  <a:pt x="83018" y="18165"/>
                </a:lnTo>
                <a:close/>
                <a:moveTo>
                  <a:pt x="60653" y="27741"/>
                </a:moveTo>
                <a:lnTo>
                  <a:pt x="52985" y="35401"/>
                </a:lnTo>
                <a:cubicBezTo>
                  <a:pt x="51707" y="36678"/>
                  <a:pt x="51068" y="37955"/>
                  <a:pt x="51068" y="39870"/>
                </a:cubicBezTo>
                <a:lnTo>
                  <a:pt x="51068" y="43062"/>
                </a:lnTo>
                <a:lnTo>
                  <a:pt x="47873" y="46254"/>
                </a:lnTo>
                <a:lnTo>
                  <a:pt x="32537" y="53915"/>
                </a:lnTo>
                <a:cubicBezTo>
                  <a:pt x="40205" y="43700"/>
                  <a:pt x="49790" y="34763"/>
                  <a:pt x="60653" y="27741"/>
                </a:cubicBezTo>
                <a:lnTo>
                  <a:pt x="60653" y="27741"/>
                </a:lnTo>
                <a:close/>
                <a:moveTo>
                  <a:pt x="17202" y="143290"/>
                </a:moveTo>
                <a:cubicBezTo>
                  <a:pt x="15285" y="136906"/>
                  <a:pt x="14007" y="130522"/>
                  <a:pt x="13368" y="124138"/>
                </a:cubicBezTo>
                <a:lnTo>
                  <a:pt x="17202" y="127969"/>
                </a:lnTo>
                <a:lnTo>
                  <a:pt x="17202" y="142014"/>
                </a:lnTo>
                <a:cubicBezTo>
                  <a:pt x="17202" y="142652"/>
                  <a:pt x="17202" y="143290"/>
                  <a:pt x="17202" y="143290"/>
                </a:cubicBezTo>
                <a:lnTo>
                  <a:pt x="17202" y="143290"/>
                </a:lnTo>
                <a:close/>
                <a:moveTo>
                  <a:pt x="17841" y="144567"/>
                </a:moveTo>
                <a:cubicBezTo>
                  <a:pt x="17841" y="144567"/>
                  <a:pt x="17841" y="145206"/>
                  <a:pt x="18480" y="145206"/>
                </a:cubicBezTo>
                <a:lnTo>
                  <a:pt x="29981" y="162442"/>
                </a:lnTo>
                <a:cubicBezTo>
                  <a:pt x="30620" y="163081"/>
                  <a:pt x="31259" y="164358"/>
                  <a:pt x="32537" y="164358"/>
                </a:cubicBezTo>
                <a:lnTo>
                  <a:pt x="40205" y="168188"/>
                </a:lnTo>
                <a:lnTo>
                  <a:pt x="35732" y="177125"/>
                </a:lnTo>
                <a:cubicBezTo>
                  <a:pt x="27425" y="167549"/>
                  <a:pt x="21675" y="156697"/>
                  <a:pt x="17841" y="144567"/>
                </a:cubicBezTo>
                <a:lnTo>
                  <a:pt x="17841" y="144567"/>
                </a:lnTo>
                <a:close/>
                <a:moveTo>
                  <a:pt x="136054" y="205215"/>
                </a:moveTo>
                <a:lnTo>
                  <a:pt x="132220" y="196916"/>
                </a:lnTo>
                <a:lnTo>
                  <a:pt x="132220" y="192447"/>
                </a:lnTo>
                <a:cubicBezTo>
                  <a:pt x="132220" y="191170"/>
                  <a:pt x="132220" y="190532"/>
                  <a:pt x="131581" y="189255"/>
                </a:cubicBezTo>
                <a:lnTo>
                  <a:pt x="126469" y="179041"/>
                </a:lnTo>
                <a:lnTo>
                  <a:pt x="126469" y="174572"/>
                </a:lnTo>
                <a:cubicBezTo>
                  <a:pt x="126469" y="172018"/>
                  <a:pt x="125191" y="170103"/>
                  <a:pt x="122636" y="168826"/>
                </a:cubicBezTo>
                <a:lnTo>
                  <a:pt x="111134" y="163081"/>
                </a:lnTo>
                <a:cubicBezTo>
                  <a:pt x="110495" y="162442"/>
                  <a:pt x="109217" y="162442"/>
                  <a:pt x="108578" y="162442"/>
                </a:cubicBezTo>
                <a:lnTo>
                  <a:pt x="93242" y="162442"/>
                </a:lnTo>
                <a:lnTo>
                  <a:pt x="85574" y="158612"/>
                </a:lnTo>
                <a:lnTo>
                  <a:pt x="81101" y="145206"/>
                </a:lnTo>
                <a:lnTo>
                  <a:pt x="81101" y="132438"/>
                </a:lnTo>
                <a:lnTo>
                  <a:pt x="90047" y="123500"/>
                </a:lnTo>
                <a:lnTo>
                  <a:pt x="98993" y="119031"/>
                </a:lnTo>
                <a:lnTo>
                  <a:pt x="111773" y="119031"/>
                </a:lnTo>
                <a:lnTo>
                  <a:pt x="121358" y="128607"/>
                </a:lnTo>
                <a:cubicBezTo>
                  <a:pt x="122636" y="129884"/>
                  <a:pt x="123914" y="130522"/>
                  <a:pt x="125831" y="130522"/>
                </a:cubicBezTo>
                <a:lnTo>
                  <a:pt x="131581" y="130522"/>
                </a:lnTo>
                <a:cubicBezTo>
                  <a:pt x="133498" y="130522"/>
                  <a:pt x="134776" y="129884"/>
                  <a:pt x="136054" y="128607"/>
                </a:cubicBezTo>
                <a:lnTo>
                  <a:pt x="139888" y="124777"/>
                </a:lnTo>
                <a:lnTo>
                  <a:pt x="148195" y="124777"/>
                </a:lnTo>
                <a:cubicBezTo>
                  <a:pt x="148195" y="125415"/>
                  <a:pt x="148195" y="126054"/>
                  <a:pt x="148834" y="126692"/>
                </a:cubicBezTo>
                <a:lnTo>
                  <a:pt x="160336" y="149674"/>
                </a:lnTo>
                <a:cubicBezTo>
                  <a:pt x="160975" y="150951"/>
                  <a:pt x="162253" y="152228"/>
                  <a:pt x="164170" y="152866"/>
                </a:cubicBezTo>
                <a:lnTo>
                  <a:pt x="175672" y="156697"/>
                </a:lnTo>
                <a:lnTo>
                  <a:pt x="161614" y="170741"/>
                </a:lnTo>
                <a:cubicBezTo>
                  <a:pt x="160336" y="172018"/>
                  <a:pt x="159697" y="173295"/>
                  <a:pt x="159697" y="175210"/>
                </a:cubicBezTo>
                <a:lnTo>
                  <a:pt x="159697" y="183509"/>
                </a:lnTo>
                <a:lnTo>
                  <a:pt x="150112" y="193085"/>
                </a:lnTo>
                <a:cubicBezTo>
                  <a:pt x="148834" y="194362"/>
                  <a:pt x="148195" y="195639"/>
                  <a:pt x="148195" y="197554"/>
                </a:cubicBezTo>
                <a:lnTo>
                  <a:pt x="148195" y="208407"/>
                </a:lnTo>
                <a:cubicBezTo>
                  <a:pt x="147556" y="208407"/>
                  <a:pt x="146917" y="209045"/>
                  <a:pt x="146278" y="209045"/>
                </a:cubicBezTo>
                <a:lnTo>
                  <a:pt x="136054" y="205215"/>
                </a:lnTo>
                <a:close/>
                <a:moveTo>
                  <a:pt x="188452" y="182233"/>
                </a:moveTo>
                <a:lnTo>
                  <a:pt x="188452" y="182233"/>
                </a:lnTo>
                <a:cubicBezTo>
                  <a:pt x="188452" y="178402"/>
                  <a:pt x="185896" y="175210"/>
                  <a:pt x="182062" y="175210"/>
                </a:cubicBezTo>
                <a:cubicBezTo>
                  <a:pt x="178228" y="175210"/>
                  <a:pt x="175672" y="177764"/>
                  <a:pt x="175672" y="181594"/>
                </a:cubicBezTo>
                <a:lnTo>
                  <a:pt x="175672" y="193724"/>
                </a:lnTo>
                <a:cubicBezTo>
                  <a:pt x="170560" y="197554"/>
                  <a:pt x="165448" y="200746"/>
                  <a:pt x="160336" y="203300"/>
                </a:cubicBezTo>
                <a:lnTo>
                  <a:pt x="160336" y="200746"/>
                </a:lnTo>
                <a:lnTo>
                  <a:pt x="169921" y="191170"/>
                </a:lnTo>
                <a:cubicBezTo>
                  <a:pt x="171199" y="189893"/>
                  <a:pt x="171838" y="188617"/>
                  <a:pt x="171838" y="186701"/>
                </a:cubicBezTo>
                <a:lnTo>
                  <a:pt x="171838" y="177764"/>
                </a:lnTo>
                <a:lnTo>
                  <a:pt x="187174" y="162442"/>
                </a:lnTo>
                <a:cubicBezTo>
                  <a:pt x="188452" y="161166"/>
                  <a:pt x="189091" y="159889"/>
                  <a:pt x="189091" y="157974"/>
                </a:cubicBezTo>
                <a:lnTo>
                  <a:pt x="189091" y="152228"/>
                </a:lnTo>
                <a:cubicBezTo>
                  <a:pt x="189091" y="149674"/>
                  <a:pt x="187174" y="146482"/>
                  <a:pt x="184618" y="145844"/>
                </a:cubicBezTo>
                <a:lnTo>
                  <a:pt x="169921" y="140737"/>
                </a:lnTo>
                <a:lnTo>
                  <a:pt x="160336" y="121585"/>
                </a:lnTo>
                <a:lnTo>
                  <a:pt x="160336" y="117116"/>
                </a:lnTo>
                <a:cubicBezTo>
                  <a:pt x="160336" y="113286"/>
                  <a:pt x="157780" y="110732"/>
                  <a:pt x="153946" y="110732"/>
                </a:cubicBezTo>
                <a:lnTo>
                  <a:pt x="136693" y="110732"/>
                </a:lnTo>
                <a:cubicBezTo>
                  <a:pt x="134776" y="110732"/>
                  <a:pt x="133498" y="111371"/>
                  <a:pt x="132220" y="112647"/>
                </a:cubicBezTo>
                <a:lnTo>
                  <a:pt x="128386" y="116478"/>
                </a:lnTo>
                <a:lnTo>
                  <a:pt x="118802" y="106902"/>
                </a:lnTo>
                <a:cubicBezTo>
                  <a:pt x="117524" y="105625"/>
                  <a:pt x="116246" y="104987"/>
                  <a:pt x="114329" y="104987"/>
                </a:cubicBezTo>
                <a:lnTo>
                  <a:pt x="97076" y="104987"/>
                </a:lnTo>
                <a:cubicBezTo>
                  <a:pt x="95798" y="104987"/>
                  <a:pt x="95159" y="104987"/>
                  <a:pt x="94520" y="105625"/>
                </a:cubicBezTo>
                <a:lnTo>
                  <a:pt x="83018" y="111371"/>
                </a:lnTo>
                <a:cubicBezTo>
                  <a:pt x="82379" y="111371"/>
                  <a:pt x="81740" y="112009"/>
                  <a:pt x="81101" y="112647"/>
                </a:cubicBezTo>
                <a:lnTo>
                  <a:pt x="69599" y="124138"/>
                </a:lnTo>
                <a:cubicBezTo>
                  <a:pt x="68321" y="125415"/>
                  <a:pt x="67682" y="126692"/>
                  <a:pt x="67682" y="128607"/>
                </a:cubicBezTo>
                <a:lnTo>
                  <a:pt x="67682" y="145844"/>
                </a:lnTo>
                <a:cubicBezTo>
                  <a:pt x="67682" y="146482"/>
                  <a:pt x="67682" y="147121"/>
                  <a:pt x="67682" y="147759"/>
                </a:cubicBezTo>
                <a:lnTo>
                  <a:pt x="73433" y="164996"/>
                </a:lnTo>
                <a:cubicBezTo>
                  <a:pt x="74072" y="166911"/>
                  <a:pt x="75350" y="168188"/>
                  <a:pt x="76628" y="168826"/>
                </a:cubicBezTo>
                <a:lnTo>
                  <a:pt x="88130" y="174572"/>
                </a:lnTo>
                <a:cubicBezTo>
                  <a:pt x="88769" y="175210"/>
                  <a:pt x="90047" y="175210"/>
                  <a:pt x="90686" y="175210"/>
                </a:cubicBezTo>
                <a:lnTo>
                  <a:pt x="106022" y="175210"/>
                </a:lnTo>
                <a:lnTo>
                  <a:pt x="112412" y="178402"/>
                </a:lnTo>
                <a:lnTo>
                  <a:pt x="112412" y="180317"/>
                </a:lnTo>
                <a:cubicBezTo>
                  <a:pt x="112412" y="181594"/>
                  <a:pt x="112412" y="182233"/>
                  <a:pt x="113051" y="183509"/>
                </a:cubicBezTo>
                <a:lnTo>
                  <a:pt x="118163" y="193724"/>
                </a:lnTo>
                <a:lnTo>
                  <a:pt x="118163" y="198193"/>
                </a:lnTo>
                <a:cubicBezTo>
                  <a:pt x="118163" y="199469"/>
                  <a:pt x="118163" y="200108"/>
                  <a:pt x="118802" y="201385"/>
                </a:cubicBezTo>
                <a:lnTo>
                  <a:pt x="124552" y="212876"/>
                </a:lnTo>
                <a:cubicBezTo>
                  <a:pt x="124552" y="213514"/>
                  <a:pt x="125191" y="213514"/>
                  <a:pt x="125831" y="214152"/>
                </a:cubicBezTo>
                <a:cubicBezTo>
                  <a:pt x="121997" y="214791"/>
                  <a:pt x="117524" y="214791"/>
                  <a:pt x="113690" y="214791"/>
                </a:cubicBezTo>
                <a:cubicBezTo>
                  <a:pt x="88769" y="214791"/>
                  <a:pt x="65126" y="205853"/>
                  <a:pt x="46595" y="189255"/>
                </a:cubicBezTo>
                <a:lnTo>
                  <a:pt x="46595" y="183509"/>
                </a:lnTo>
                <a:lnTo>
                  <a:pt x="51707" y="173295"/>
                </a:lnTo>
                <a:cubicBezTo>
                  <a:pt x="52346" y="172657"/>
                  <a:pt x="52346" y="171380"/>
                  <a:pt x="52346" y="170103"/>
                </a:cubicBezTo>
                <a:lnTo>
                  <a:pt x="52346" y="164358"/>
                </a:lnTo>
                <a:cubicBezTo>
                  <a:pt x="52346" y="161804"/>
                  <a:pt x="51068" y="159889"/>
                  <a:pt x="48512" y="158612"/>
                </a:cubicBezTo>
                <a:lnTo>
                  <a:pt x="38927" y="153505"/>
                </a:lnTo>
                <a:lnTo>
                  <a:pt x="29981" y="139460"/>
                </a:lnTo>
                <a:lnTo>
                  <a:pt x="29981" y="124138"/>
                </a:lnTo>
                <a:cubicBezTo>
                  <a:pt x="29981" y="122862"/>
                  <a:pt x="29342" y="120946"/>
                  <a:pt x="28064" y="120308"/>
                </a:cubicBezTo>
                <a:lnTo>
                  <a:pt x="22952" y="115201"/>
                </a:lnTo>
                <a:lnTo>
                  <a:pt x="14007" y="101156"/>
                </a:lnTo>
                <a:cubicBezTo>
                  <a:pt x="15285" y="89665"/>
                  <a:pt x="18480" y="78812"/>
                  <a:pt x="23592" y="68598"/>
                </a:cubicBezTo>
                <a:lnTo>
                  <a:pt x="29342" y="68598"/>
                </a:lnTo>
                <a:cubicBezTo>
                  <a:pt x="30620" y="68598"/>
                  <a:pt x="31259" y="68598"/>
                  <a:pt x="31898" y="67960"/>
                </a:cubicBezTo>
                <a:lnTo>
                  <a:pt x="54902" y="56468"/>
                </a:lnTo>
                <a:cubicBezTo>
                  <a:pt x="55541" y="56468"/>
                  <a:pt x="56180" y="55830"/>
                  <a:pt x="56819" y="55192"/>
                </a:cubicBezTo>
                <a:lnTo>
                  <a:pt x="62570" y="49446"/>
                </a:lnTo>
                <a:cubicBezTo>
                  <a:pt x="63848" y="48169"/>
                  <a:pt x="64487" y="46892"/>
                  <a:pt x="64487" y="44977"/>
                </a:cubicBezTo>
                <a:lnTo>
                  <a:pt x="64487" y="41785"/>
                </a:lnTo>
                <a:lnTo>
                  <a:pt x="72155" y="34124"/>
                </a:lnTo>
                <a:lnTo>
                  <a:pt x="81101" y="34124"/>
                </a:lnTo>
                <a:cubicBezTo>
                  <a:pt x="82379" y="34124"/>
                  <a:pt x="83018" y="34124"/>
                  <a:pt x="83657" y="33486"/>
                </a:cubicBezTo>
                <a:lnTo>
                  <a:pt x="95159" y="27741"/>
                </a:lnTo>
                <a:cubicBezTo>
                  <a:pt x="97076" y="26464"/>
                  <a:pt x="98354" y="24549"/>
                  <a:pt x="98993" y="21995"/>
                </a:cubicBezTo>
                <a:lnTo>
                  <a:pt x="98993" y="16249"/>
                </a:lnTo>
                <a:cubicBezTo>
                  <a:pt x="98993" y="14973"/>
                  <a:pt x="98354" y="13696"/>
                  <a:pt x="97715" y="13057"/>
                </a:cubicBezTo>
                <a:cubicBezTo>
                  <a:pt x="103466" y="11781"/>
                  <a:pt x="109217" y="11781"/>
                  <a:pt x="114968" y="11781"/>
                </a:cubicBezTo>
                <a:cubicBezTo>
                  <a:pt x="123275" y="11781"/>
                  <a:pt x="131581" y="13057"/>
                  <a:pt x="139888" y="14973"/>
                </a:cubicBezTo>
                <a:lnTo>
                  <a:pt x="137332" y="19441"/>
                </a:lnTo>
                <a:cubicBezTo>
                  <a:pt x="136693" y="21357"/>
                  <a:pt x="136693" y="23272"/>
                  <a:pt x="137332" y="25187"/>
                </a:cubicBezTo>
                <a:lnTo>
                  <a:pt x="141166" y="32848"/>
                </a:lnTo>
                <a:lnTo>
                  <a:pt x="137332" y="32848"/>
                </a:lnTo>
                <a:cubicBezTo>
                  <a:pt x="136693" y="32848"/>
                  <a:pt x="136054" y="32848"/>
                  <a:pt x="135415" y="32848"/>
                </a:cubicBezTo>
                <a:lnTo>
                  <a:pt x="118163" y="38593"/>
                </a:lnTo>
                <a:cubicBezTo>
                  <a:pt x="116246" y="39232"/>
                  <a:pt x="114968" y="40508"/>
                  <a:pt x="114329" y="42424"/>
                </a:cubicBezTo>
                <a:lnTo>
                  <a:pt x="108578" y="59660"/>
                </a:lnTo>
                <a:cubicBezTo>
                  <a:pt x="107939" y="61576"/>
                  <a:pt x="107939" y="62852"/>
                  <a:pt x="109217" y="64768"/>
                </a:cubicBezTo>
                <a:lnTo>
                  <a:pt x="111134" y="68598"/>
                </a:lnTo>
                <a:lnTo>
                  <a:pt x="110495" y="69236"/>
                </a:lnTo>
                <a:lnTo>
                  <a:pt x="106661" y="73067"/>
                </a:lnTo>
                <a:lnTo>
                  <a:pt x="103466" y="73067"/>
                </a:lnTo>
                <a:cubicBezTo>
                  <a:pt x="101549" y="73067"/>
                  <a:pt x="100271" y="73705"/>
                  <a:pt x="98993" y="74982"/>
                </a:cubicBezTo>
                <a:lnTo>
                  <a:pt x="93242" y="80727"/>
                </a:lnTo>
                <a:cubicBezTo>
                  <a:pt x="91964" y="82004"/>
                  <a:pt x="91325" y="83281"/>
                  <a:pt x="91325" y="85196"/>
                </a:cubicBezTo>
                <a:lnTo>
                  <a:pt x="91325" y="96687"/>
                </a:lnTo>
                <a:cubicBezTo>
                  <a:pt x="91325" y="100518"/>
                  <a:pt x="93881" y="103071"/>
                  <a:pt x="97715" y="103071"/>
                </a:cubicBezTo>
                <a:lnTo>
                  <a:pt x="120719" y="103071"/>
                </a:lnTo>
                <a:cubicBezTo>
                  <a:pt x="122636" y="103071"/>
                  <a:pt x="123914" y="102433"/>
                  <a:pt x="125191" y="101156"/>
                </a:cubicBezTo>
                <a:lnTo>
                  <a:pt x="129025" y="97326"/>
                </a:lnTo>
                <a:lnTo>
                  <a:pt x="139249" y="97326"/>
                </a:lnTo>
                <a:lnTo>
                  <a:pt x="143083" y="104987"/>
                </a:lnTo>
                <a:cubicBezTo>
                  <a:pt x="144361" y="106902"/>
                  <a:pt x="146278" y="108179"/>
                  <a:pt x="148834" y="108179"/>
                </a:cubicBezTo>
                <a:lnTo>
                  <a:pt x="154585" y="108179"/>
                </a:lnTo>
                <a:cubicBezTo>
                  <a:pt x="156502" y="108179"/>
                  <a:pt x="157780" y="107540"/>
                  <a:pt x="159058" y="106263"/>
                </a:cubicBezTo>
                <a:lnTo>
                  <a:pt x="160975" y="104348"/>
                </a:lnTo>
                <a:lnTo>
                  <a:pt x="165448" y="125415"/>
                </a:lnTo>
                <a:cubicBezTo>
                  <a:pt x="165448" y="126054"/>
                  <a:pt x="165448" y="126692"/>
                  <a:pt x="166087" y="126692"/>
                </a:cubicBezTo>
                <a:lnTo>
                  <a:pt x="171838" y="138183"/>
                </a:lnTo>
                <a:cubicBezTo>
                  <a:pt x="173116" y="140098"/>
                  <a:pt x="175033" y="141375"/>
                  <a:pt x="177589" y="141375"/>
                </a:cubicBezTo>
                <a:lnTo>
                  <a:pt x="188452" y="141375"/>
                </a:lnTo>
                <a:cubicBezTo>
                  <a:pt x="191008" y="141375"/>
                  <a:pt x="192925" y="140098"/>
                  <a:pt x="194203" y="138183"/>
                </a:cubicBezTo>
                <a:lnTo>
                  <a:pt x="199954" y="126692"/>
                </a:lnTo>
                <a:cubicBezTo>
                  <a:pt x="200593" y="126054"/>
                  <a:pt x="200593" y="124777"/>
                  <a:pt x="200593" y="124138"/>
                </a:cubicBezTo>
                <a:lnTo>
                  <a:pt x="200593" y="118393"/>
                </a:lnTo>
                <a:cubicBezTo>
                  <a:pt x="200593" y="116478"/>
                  <a:pt x="199954" y="115201"/>
                  <a:pt x="198676" y="113924"/>
                </a:cubicBezTo>
                <a:lnTo>
                  <a:pt x="194842" y="110094"/>
                </a:lnTo>
                <a:lnTo>
                  <a:pt x="198676" y="105625"/>
                </a:lnTo>
                <a:cubicBezTo>
                  <a:pt x="199315" y="104987"/>
                  <a:pt x="199315" y="104987"/>
                  <a:pt x="199954" y="104348"/>
                </a:cubicBezTo>
                <a:lnTo>
                  <a:pt x="212734" y="117116"/>
                </a:lnTo>
                <a:cubicBezTo>
                  <a:pt x="214012" y="117755"/>
                  <a:pt x="214651" y="118393"/>
                  <a:pt x="216568" y="118393"/>
                </a:cubicBezTo>
                <a:cubicBezTo>
                  <a:pt x="214012" y="143290"/>
                  <a:pt x="204427" y="164996"/>
                  <a:pt x="188452" y="182233"/>
                </a:cubicBezTo>
                <a:lnTo>
                  <a:pt x="188452" y="182233"/>
                </a:lnTo>
                <a:close/>
              </a:path>
            </a:pathLst>
          </a:custGeom>
          <a:solidFill>
            <a:schemeClr val="accent6">
              <a:lumMod val="50000"/>
            </a:schemeClr>
          </a:solidFill>
          <a:ln w="6390" cap="flat">
            <a:noFill/>
            <a:prstDash val="solid"/>
            <a:miter/>
          </a:ln>
        </p:spPr>
        <p:txBody>
          <a:bodyPr rtlCol="0" anchor="ctr"/>
          <a:lstStyle/>
          <a:p>
            <a:endParaRPr lang="en-US"/>
          </a:p>
        </p:txBody>
      </p:sp>
      <p:sp>
        <p:nvSpPr>
          <p:cNvPr id="8" name="Graphic 4">
            <a:extLst>
              <a:ext uri="{FF2B5EF4-FFF2-40B4-BE49-F238E27FC236}">
                <a16:creationId xmlns:a16="http://schemas.microsoft.com/office/drawing/2014/main" id="{1C9A8808-C97E-862D-5A1A-BEDC0695B406}"/>
              </a:ext>
            </a:extLst>
          </p:cNvPr>
          <p:cNvSpPr/>
          <p:nvPr/>
        </p:nvSpPr>
        <p:spPr>
          <a:xfrm>
            <a:off x="2147093" y="4418259"/>
            <a:ext cx="722376" cy="722376"/>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solidFill>
            <a:schemeClr val="accent6">
              <a:lumMod val="50000"/>
            </a:schemeClr>
          </a:solidFill>
          <a:ln w="6390" cap="flat">
            <a:noFill/>
            <a:prstDash val="solid"/>
            <a:miter/>
          </a:ln>
        </p:spPr>
        <p:txBody>
          <a:bodyPr rtlCol="0" anchor="ctr"/>
          <a:lstStyle/>
          <a:p>
            <a:endParaRPr lang="en-US"/>
          </a:p>
        </p:txBody>
      </p:sp>
      <p:grpSp>
        <p:nvGrpSpPr>
          <p:cNvPr id="7" name="Graphic 4">
            <a:extLst>
              <a:ext uri="{FF2B5EF4-FFF2-40B4-BE49-F238E27FC236}">
                <a16:creationId xmlns:a16="http://schemas.microsoft.com/office/drawing/2014/main" id="{ADEF16CF-5BFD-DF0D-D612-A9AFCAD0A413}"/>
              </a:ext>
            </a:extLst>
          </p:cNvPr>
          <p:cNvGrpSpPr/>
          <p:nvPr/>
        </p:nvGrpSpPr>
        <p:grpSpPr>
          <a:xfrm>
            <a:off x="9415650" y="520797"/>
            <a:ext cx="722376" cy="722376"/>
            <a:chOff x="467104" y="3339623"/>
            <a:chExt cx="362309" cy="361971"/>
          </a:xfrm>
          <a:solidFill>
            <a:schemeClr val="accent6">
              <a:lumMod val="50000"/>
            </a:schemeClr>
          </a:solidFill>
        </p:grpSpPr>
        <p:sp>
          <p:nvSpPr>
            <p:cNvPr id="9" name="Graphic 4">
              <a:extLst>
                <a:ext uri="{FF2B5EF4-FFF2-40B4-BE49-F238E27FC236}">
                  <a16:creationId xmlns:a16="http://schemas.microsoft.com/office/drawing/2014/main" id="{F73C25BE-194C-E098-86F9-803B5D25CDF8}"/>
                </a:ext>
              </a:extLst>
            </p:cNvPr>
            <p:cNvSpPr/>
            <p:nvPr/>
          </p:nvSpPr>
          <p:spPr>
            <a:xfrm>
              <a:off x="467104" y="3339623"/>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12" name="Graphic 4">
              <a:extLst>
                <a:ext uri="{FF2B5EF4-FFF2-40B4-BE49-F238E27FC236}">
                  <a16:creationId xmlns:a16="http://schemas.microsoft.com/office/drawing/2014/main" id="{035CBA77-E503-C5F6-5BBC-9F06F0E6CC48}"/>
                </a:ext>
              </a:extLst>
            </p:cNvPr>
            <p:cNvSpPr/>
            <p:nvPr/>
          </p:nvSpPr>
          <p:spPr>
            <a:xfrm>
              <a:off x="534250" y="3407004"/>
              <a:ext cx="228708" cy="228496"/>
            </a:xfrm>
            <a:custGeom>
              <a:avLst/>
              <a:gdLst>
                <a:gd name="connsiteX0" fmla="*/ 228070 w 228708"/>
                <a:gd name="connsiteY0" fmla="*/ 106263 h 228496"/>
                <a:gd name="connsiteX1" fmla="*/ 106661 w 228708"/>
                <a:gd name="connsiteY1" fmla="*/ 289 h 228496"/>
                <a:gd name="connsiteX2" fmla="*/ 13368 w 228708"/>
                <a:gd name="connsiteY2" fmla="*/ 60299 h 228496"/>
                <a:gd name="connsiteX3" fmla="*/ 13368 w 228708"/>
                <a:gd name="connsiteY3" fmla="*/ 60937 h 228496"/>
                <a:gd name="connsiteX4" fmla="*/ 35732 w 228708"/>
                <a:gd name="connsiteY4" fmla="*/ 196916 h 228496"/>
                <a:gd name="connsiteX5" fmla="*/ 37010 w 228708"/>
                <a:gd name="connsiteY5" fmla="*/ 198193 h 228496"/>
                <a:gd name="connsiteX6" fmla="*/ 146278 w 228708"/>
                <a:gd name="connsiteY6" fmla="*/ 223728 h 228496"/>
                <a:gd name="connsiteX7" fmla="*/ 147556 w 228708"/>
                <a:gd name="connsiteY7" fmla="*/ 223728 h 228496"/>
                <a:gd name="connsiteX8" fmla="*/ 155863 w 228708"/>
                <a:gd name="connsiteY8" fmla="*/ 220536 h 228496"/>
                <a:gd name="connsiteX9" fmla="*/ 157141 w 228708"/>
                <a:gd name="connsiteY9" fmla="*/ 219898 h 228496"/>
                <a:gd name="connsiteX10" fmla="*/ 186535 w 228708"/>
                <a:gd name="connsiteY10" fmla="*/ 202661 h 228496"/>
                <a:gd name="connsiteX11" fmla="*/ 187174 w 228708"/>
                <a:gd name="connsiteY11" fmla="*/ 202023 h 228496"/>
                <a:gd name="connsiteX12" fmla="*/ 228708 w 228708"/>
                <a:gd name="connsiteY12" fmla="*/ 113924 h 228496"/>
                <a:gd name="connsiteX13" fmla="*/ 228708 w 228708"/>
                <a:gd name="connsiteY13" fmla="*/ 109455 h 228496"/>
                <a:gd name="connsiteX14" fmla="*/ 228070 w 228708"/>
                <a:gd name="connsiteY14" fmla="*/ 106263 h 228496"/>
                <a:gd name="connsiteX15" fmla="*/ 215290 w 228708"/>
                <a:gd name="connsiteY15" fmla="*/ 103710 h 228496"/>
                <a:gd name="connsiteX16" fmla="*/ 203788 w 228708"/>
                <a:gd name="connsiteY16" fmla="*/ 92219 h 228496"/>
                <a:gd name="connsiteX17" fmla="*/ 199315 w 228708"/>
                <a:gd name="connsiteY17" fmla="*/ 90303 h 228496"/>
                <a:gd name="connsiteX18" fmla="*/ 194203 w 228708"/>
                <a:gd name="connsiteY18" fmla="*/ 90303 h 228496"/>
                <a:gd name="connsiteX19" fmla="*/ 187813 w 228708"/>
                <a:gd name="connsiteY19" fmla="*/ 96687 h 228496"/>
                <a:gd name="connsiteX20" fmla="*/ 187813 w 228708"/>
                <a:gd name="connsiteY20" fmla="*/ 99879 h 228496"/>
                <a:gd name="connsiteX21" fmla="*/ 183979 w 228708"/>
                <a:gd name="connsiteY21" fmla="*/ 103710 h 228496"/>
                <a:gd name="connsiteX22" fmla="*/ 182062 w 228708"/>
                <a:gd name="connsiteY22" fmla="*/ 108179 h 228496"/>
                <a:gd name="connsiteX23" fmla="*/ 182062 w 228708"/>
                <a:gd name="connsiteY23" fmla="*/ 113924 h 228496"/>
                <a:gd name="connsiteX24" fmla="*/ 183979 w 228708"/>
                <a:gd name="connsiteY24" fmla="*/ 118393 h 228496"/>
                <a:gd name="connsiteX25" fmla="*/ 187813 w 228708"/>
                <a:gd name="connsiteY25" fmla="*/ 122223 h 228496"/>
                <a:gd name="connsiteX26" fmla="*/ 187813 w 228708"/>
                <a:gd name="connsiteY26" fmla="*/ 123500 h 228496"/>
                <a:gd name="connsiteX27" fmla="*/ 184618 w 228708"/>
                <a:gd name="connsiteY27" fmla="*/ 129884 h 228496"/>
                <a:gd name="connsiteX28" fmla="*/ 181423 w 228708"/>
                <a:gd name="connsiteY28" fmla="*/ 129884 h 228496"/>
                <a:gd name="connsiteX29" fmla="*/ 177589 w 228708"/>
                <a:gd name="connsiteY29" fmla="*/ 122862 h 228496"/>
                <a:gd name="connsiteX30" fmla="*/ 171838 w 228708"/>
                <a:gd name="connsiteY30" fmla="*/ 95411 h 228496"/>
                <a:gd name="connsiteX31" fmla="*/ 165448 w 228708"/>
                <a:gd name="connsiteY31" fmla="*/ 90303 h 228496"/>
                <a:gd name="connsiteX32" fmla="*/ 159697 w 228708"/>
                <a:gd name="connsiteY32" fmla="*/ 90303 h 228496"/>
                <a:gd name="connsiteX33" fmla="*/ 155224 w 228708"/>
                <a:gd name="connsiteY33" fmla="*/ 92219 h 228496"/>
                <a:gd name="connsiteX34" fmla="*/ 152029 w 228708"/>
                <a:gd name="connsiteY34" fmla="*/ 95411 h 228496"/>
                <a:gd name="connsiteX35" fmla="*/ 148195 w 228708"/>
                <a:gd name="connsiteY35" fmla="*/ 88388 h 228496"/>
                <a:gd name="connsiteX36" fmla="*/ 142444 w 228708"/>
                <a:gd name="connsiteY36" fmla="*/ 84558 h 228496"/>
                <a:gd name="connsiteX37" fmla="*/ 125191 w 228708"/>
                <a:gd name="connsiteY37" fmla="*/ 84558 h 228496"/>
                <a:gd name="connsiteX38" fmla="*/ 120719 w 228708"/>
                <a:gd name="connsiteY38" fmla="*/ 86473 h 228496"/>
                <a:gd name="connsiteX39" fmla="*/ 116885 w 228708"/>
                <a:gd name="connsiteY39" fmla="*/ 90303 h 228496"/>
                <a:gd name="connsiteX40" fmla="*/ 103466 w 228708"/>
                <a:gd name="connsiteY40" fmla="*/ 90303 h 228496"/>
                <a:gd name="connsiteX41" fmla="*/ 103466 w 228708"/>
                <a:gd name="connsiteY41" fmla="*/ 87750 h 228496"/>
                <a:gd name="connsiteX42" fmla="*/ 105383 w 228708"/>
                <a:gd name="connsiteY42" fmla="*/ 85835 h 228496"/>
                <a:gd name="connsiteX43" fmla="*/ 108578 w 228708"/>
                <a:gd name="connsiteY43" fmla="*/ 85835 h 228496"/>
                <a:gd name="connsiteX44" fmla="*/ 113051 w 228708"/>
                <a:gd name="connsiteY44" fmla="*/ 83919 h 228496"/>
                <a:gd name="connsiteX45" fmla="*/ 116885 w 228708"/>
                <a:gd name="connsiteY45" fmla="*/ 80089 h 228496"/>
                <a:gd name="connsiteX46" fmla="*/ 125831 w 228708"/>
                <a:gd name="connsiteY46" fmla="*/ 80089 h 228496"/>
                <a:gd name="connsiteX47" fmla="*/ 130303 w 228708"/>
                <a:gd name="connsiteY47" fmla="*/ 78174 h 228496"/>
                <a:gd name="connsiteX48" fmla="*/ 141805 w 228708"/>
                <a:gd name="connsiteY48" fmla="*/ 66683 h 228496"/>
                <a:gd name="connsiteX49" fmla="*/ 143722 w 228708"/>
                <a:gd name="connsiteY49" fmla="*/ 62214 h 228496"/>
                <a:gd name="connsiteX50" fmla="*/ 143722 w 228708"/>
                <a:gd name="connsiteY50" fmla="*/ 57107 h 228496"/>
                <a:gd name="connsiteX51" fmla="*/ 137332 w 228708"/>
                <a:gd name="connsiteY51" fmla="*/ 50723 h 228496"/>
                <a:gd name="connsiteX52" fmla="*/ 130942 w 228708"/>
                <a:gd name="connsiteY52" fmla="*/ 57107 h 228496"/>
                <a:gd name="connsiteX53" fmla="*/ 130942 w 228708"/>
                <a:gd name="connsiteY53" fmla="*/ 60299 h 228496"/>
                <a:gd name="connsiteX54" fmla="*/ 123914 w 228708"/>
                <a:gd name="connsiteY54" fmla="*/ 67321 h 228496"/>
                <a:gd name="connsiteX55" fmla="*/ 121358 w 228708"/>
                <a:gd name="connsiteY55" fmla="*/ 62214 h 228496"/>
                <a:gd name="connsiteX56" fmla="*/ 125191 w 228708"/>
                <a:gd name="connsiteY56" fmla="*/ 50723 h 228496"/>
                <a:gd name="connsiteX57" fmla="*/ 137971 w 228708"/>
                <a:gd name="connsiteY57" fmla="*/ 46254 h 228496"/>
                <a:gd name="connsiteX58" fmla="*/ 148195 w 228708"/>
                <a:gd name="connsiteY58" fmla="*/ 46254 h 228496"/>
                <a:gd name="connsiteX59" fmla="*/ 154585 w 228708"/>
                <a:gd name="connsiteY59" fmla="*/ 39870 h 228496"/>
                <a:gd name="connsiteX60" fmla="*/ 154585 w 228708"/>
                <a:gd name="connsiteY60" fmla="*/ 34124 h 228496"/>
                <a:gd name="connsiteX61" fmla="*/ 153946 w 228708"/>
                <a:gd name="connsiteY61" fmla="*/ 31571 h 228496"/>
                <a:gd name="connsiteX62" fmla="*/ 149473 w 228708"/>
                <a:gd name="connsiteY62" fmla="*/ 23272 h 228496"/>
                <a:gd name="connsiteX63" fmla="*/ 151390 w 228708"/>
                <a:gd name="connsiteY63" fmla="*/ 20080 h 228496"/>
                <a:gd name="connsiteX64" fmla="*/ 215290 w 228708"/>
                <a:gd name="connsiteY64" fmla="*/ 103710 h 228496"/>
                <a:gd name="connsiteX65" fmla="*/ 215290 w 228708"/>
                <a:gd name="connsiteY65" fmla="*/ 103710 h 228496"/>
                <a:gd name="connsiteX66" fmla="*/ 83018 w 228708"/>
                <a:gd name="connsiteY66" fmla="*/ 18165 h 228496"/>
                <a:gd name="connsiteX67" fmla="*/ 84296 w 228708"/>
                <a:gd name="connsiteY67" fmla="*/ 19441 h 228496"/>
                <a:gd name="connsiteX68" fmla="*/ 78545 w 228708"/>
                <a:gd name="connsiteY68" fmla="*/ 22633 h 228496"/>
                <a:gd name="connsiteX69" fmla="*/ 70877 w 228708"/>
                <a:gd name="connsiteY69" fmla="*/ 22633 h 228496"/>
                <a:gd name="connsiteX70" fmla="*/ 81101 w 228708"/>
                <a:gd name="connsiteY70" fmla="*/ 18165 h 228496"/>
                <a:gd name="connsiteX71" fmla="*/ 83018 w 228708"/>
                <a:gd name="connsiteY71" fmla="*/ 18165 h 228496"/>
                <a:gd name="connsiteX72" fmla="*/ 60653 w 228708"/>
                <a:gd name="connsiteY72" fmla="*/ 27741 h 228496"/>
                <a:gd name="connsiteX73" fmla="*/ 52985 w 228708"/>
                <a:gd name="connsiteY73" fmla="*/ 35401 h 228496"/>
                <a:gd name="connsiteX74" fmla="*/ 51068 w 228708"/>
                <a:gd name="connsiteY74" fmla="*/ 39870 h 228496"/>
                <a:gd name="connsiteX75" fmla="*/ 51068 w 228708"/>
                <a:gd name="connsiteY75" fmla="*/ 43062 h 228496"/>
                <a:gd name="connsiteX76" fmla="*/ 47873 w 228708"/>
                <a:gd name="connsiteY76" fmla="*/ 46254 h 228496"/>
                <a:gd name="connsiteX77" fmla="*/ 32537 w 228708"/>
                <a:gd name="connsiteY77" fmla="*/ 53915 h 228496"/>
                <a:gd name="connsiteX78" fmla="*/ 60653 w 228708"/>
                <a:gd name="connsiteY78" fmla="*/ 27741 h 228496"/>
                <a:gd name="connsiteX79" fmla="*/ 60653 w 228708"/>
                <a:gd name="connsiteY79" fmla="*/ 27741 h 228496"/>
                <a:gd name="connsiteX80" fmla="*/ 17202 w 228708"/>
                <a:gd name="connsiteY80" fmla="*/ 143290 h 228496"/>
                <a:gd name="connsiteX81" fmla="*/ 13368 w 228708"/>
                <a:gd name="connsiteY81" fmla="*/ 124138 h 228496"/>
                <a:gd name="connsiteX82" fmla="*/ 17202 w 228708"/>
                <a:gd name="connsiteY82" fmla="*/ 127969 h 228496"/>
                <a:gd name="connsiteX83" fmla="*/ 17202 w 228708"/>
                <a:gd name="connsiteY83" fmla="*/ 142014 h 228496"/>
                <a:gd name="connsiteX84" fmla="*/ 17202 w 228708"/>
                <a:gd name="connsiteY84" fmla="*/ 143290 h 228496"/>
                <a:gd name="connsiteX85" fmla="*/ 17202 w 228708"/>
                <a:gd name="connsiteY85" fmla="*/ 143290 h 228496"/>
                <a:gd name="connsiteX86" fmla="*/ 17841 w 228708"/>
                <a:gd name="connsiteY86" fmla="*/ 144567 h 228496"/>
                <a:gd name="connsiteX87" fmla="*/ 18480 w 228708"/>
                <a:gd name="connsiteY87" fmla="*/ 145206 h 228496"/>
                <a:gd name="connsiteX88" fmla="*/ 29981 w 228708"/>
                <a:gd name="connsiteY88" fmla="*/ 162442 h 228496"/>
                <a:gd name="connsiteX89" fmla="*/ 32537 w 228708"/>
                <a:gd name="connsiteY89" fmla="*/ 164358 h 228496"/>
                <a:gd name="connsiteX90" fmla="*/ 40205 w 228708"/>
                <a:gd name="connsiteY90" fmla="*/ 168188 h 228496"/>
                <a:gd name="connsiteX91" fmla="*/ 35732 w 228708"/>
                <a:gd name="connsiteY91" fmla="*/ 177125 h 228496"/>
                <a:gd name="connsiteX92" fmla="*/ 17841 w 228708"/>
                <a:gd name="connsiteY92" fmla="*/ 144567 h 228496"/>
                <a:gd name="connsiteX93" fmla="*/ 17841 w 228708"/>
                <a:gd name="connsiteY93" fmla="*/ 144567 h 228496"/>
                <a:gd name="connsiteX94" fmla="*/ 136054 w 228708"/>
                <a:gd name="connsiteY94" fmla="*/ 205215 h 228496"/>
                <a:gd name="connsiteX95" fmla="*/ 132220 w 228708"/>
                <a:gd name="connsiteY95" fmla="*/ 196916 h 228496"/>
                <a:gd name="connsiteX96" fmla="*/ 132220 w 228708"/>
                <a:gd name="connsiteY96" fmla="*/ 192447 h 228496"/>
                <a:gd name="connsiteX97" fmla="*/ 131581 w 228708"/>
                <a:gd name="connsiteY97" fmla="*/ 189255 h 228496"/>
                <a:gd name="connsiteX98" fmla="*/ 126469 w 228708"/>
                <a:gd name="connsiteY98" fmla="*/ 179041 h 228496"/>
                <a:gd name="connsiteX99" fmla="*/ 126469 w 228708"/>
                <a:gd name="connsiteY99" fmla="*/ 174572 h 228496"/>
                <a:gd name="connsiteX100" fmla="*/ 122636 w 228708"/>
                <a:gd name="connsiteY100" fmla="*/ 168826 h 228496"/>
                <a:gd name="connsiteX101" fmla="*/ 111134 w 228708"/>
                <a:gd name="connsiteY101" fmla="*/ 163081 h 228496"/>
                <a:gd name="connsiteX102" fmla="*/ 108578 w 228708"/>
                <a:gd name="connsiteY102" fmla="*/ 162442 h 228496"/>
                <a:gd name="connsiteX103" fmla="*/ 93242 w 228708"/>
                <a:gd name="connsiteY103" fmla="*/ 162442 h 228496"/>
                <a:gd name="connsiteX104" fmla="*/ 85574 w 228708"/>
                <a:gd name="connsiteY104" fmla="*/ 158612 h 228496"/>
                <a:gd name="connsiteX105" fmla="*/ 81101 w 228708"/>
                <a:gd name="connsiteY105" fmla="*/ 145206 h 228496"/>
                <a:gd name="connsiteX106" fmla="*/ 81101 w 228708"/>
                <a:gd name="connsiteY106" fmla="*/ 132438 h 228496"/>
                <a:gd name="connsiteX107" fmla="*/ 90047 w 228708"/>
                <a:gd name="connsiteY107" fmla="*/ 123500 h 228496"/>
                <a:gd name="connsiteX108" fmla="*/ 98993 w 228708"/>
                <a:gd name="connsiteY108" fmla="*/ 119031 h 228496"/>
                <a:gd name="connsiteX109" fmla="*/ 111773 w 228708"/>
                <a:gd name="connsiteY109" fmla="*/ 119031 h 228496"/>
                <a:gd name="connsiteX110" fmla="*/ 121358 w 228708"/>
                <a:gd name="connsiteY110" fmla="*/ 128607 h 228496"/>
                <a:gd name="connsiteX111" fmla="*/ 125831 w 228708"/>
                <a:gd name="connsiteY111" fmla="*/ 130522 h 228496"/>
                <a:gd name="connsiteX112" fmla="*/ 131581 w 228708"/>
                <a:gd name="connsiteY112" fmla="*/ 130522 h 228496"/>
                <a:gd name="connsiteX113" fmla="*/ 136054 w 228708"/>
                <a:gd name="connsiteY113" fmla="*/ 128607 h 228496"/>
                <a:gd name="connsiteX114" fmla="*/ 139888 w 228708"/>
                <a:gd name="connsiteY114" fmla="*/ 124777 h 228496"/>
                <a:gd name="connsiteX115" fmla="*/ 148195 w 228708"/>
                <a:gd name="connsiteY115" fmla="*/ 124777 h 228496"/>
                <a:gd name="connsiteX116" fmla="*/ 148834 w 228708"/>
                <a:gd name="connsiteY116" fmla="*/ 126692 h 228496"/>
                <a:gd name="connsiteX117" fmla="*/ 160336 w 228708"/>
                <a:gd name="connsiteY117" fmla="*/ 149674 h 228496"/>
                <a:gd name="connsiteX118" fmla="*/ 164170 w 228708"/>
                <a:gd name="connsiteY118" fmla="*/ 152866 h 228496"/>
                <a:gd name="connsiteX119" fmla="*/ 175672 w 228708"/>
                <a:gd name="connsiteY119" fmla="*/ 156697 h 228496"/>
                <a:gd name="connsiteX120" fmla="*/ 161614 w 228708"/>
                <a:gd name="connsiteY120" fmla="*/ 170741 h 228496"/>
                <a:gd name="connsiteX121" fmla="*/ 159697 w 228708"/>
                <a:gd name="connsiteY121" fmla="*/ 175210 h 228496"/>
                <a:gd name="connsiteX122" fmla="*/ 159697 w 228708"/>
                <a:gd name="connsiteY122" fmla="*/ 183509 h 228496"/>
                <a:gd name="connsiteX123" fmla="*/ 150112 w 228708"/>
                <a:gd name="connsiteY123" fmla="*/ 193085 h 228496"/>
                <a:gd name="connsiteX124" fmla="*/ 148195 w 228708"/>
                <a:gd name="connsiteY124" fmla="*/ 197554 h 228496"/>
                <a:gd name="connsiteX125" fmla="*/ 148195 w 228708"/>
                <a:gd name="connsiteY125" fmla="*/ 208407 h 228496"/>
                <a:gd name="connsiteX126" fmla="*/ 146278 w 228708"/>
                <a:gd name="connsiteY126" fmla="*/ 209045 h 228496"/>
                <a:gd name="connsiteX127" fmla="*/ 136054 w 228708"/>
                <a:gd name="connsiteY127" fmla="*/ 205215 h 228496"/>
                <a:gd name="connsiteX128" fmla="*/ 188452 w 228708"/>
                <a:gd name="connsiteY128" fmla="*/ 182233 h 228496"/>
                <a:gd name="connsiteX129" fmla="*/ 188452 w 228708"/>
                <a:gd name="connsiteY129" fmla="*/ 182233 h 228496"/>
                <a:gd name="connsiteX130" fmla="*/ 182062 w 228708"/>
                <a:gd name="connsiteY130" fmla="*/ 175210 h 228496"/>
                <a:gd name="connsiteX131" fmla="*/ 175672 w 228708"/>
                <a:gd name="connsiteY131" fmla="*/ 181594 h 228496"/>
                <a:gd name="connsiteX132" fmla="*/ 175672 w 228708"/>
                <a:gd name="connsiteY132" fmla="*/ 193724 h 228496"/>
                <a:gd name="connsiteX133" fmla="*/ 160336 w 228708"/>
                <a:gd name="connsiteY133" fmla="*/ 203300 h 228496"/>
                <a:gd name="connsiteX134" fmla="*/ 160336 w 228708"/>
                <a:gd name="connsiteY134" fmla="*/ 200746 h 228496"/>
                <a:gd name="connsiteX135" fmla="*/ 169921 w 228708"/>
                <a:gd name="connsiteY135" fmla="*/ 191170 h 228496"/>
                <a:gd name="connsiteX136" fmla="*/ 171838 w 228708"/>
                <a:gd name="connsiteY136" fmla="*/ 186701 h 228496"/>
                <a:gd name="connsiteX137" fmla="*/ 171838 w 228708"/>
                <a:gd name="connsiteY137" fmla="*/ 177764 h 228496"/>
                <a:gd name="connsiteX138" fmla="*/ 187174 w 228708"/>
                <a:gd name="connsiteY138" fmla="*/ 162442 h 228496"/>
                <a:gd name="connsiteX139" fmla="*/ 189091 w 228708"/>
                <a:gd name="connsiteY139" fmla="*/ 157974 h 228496"/>
                <a:gd name="connsiteX140" fmla="*/ 189091 w 228708"/>
                <a:gd name="connsiteY140" fmla="*/ 152228 h 228496"/>
                <a:gd name="connsiteX141" fmla="*/ 184618 w 228708"/>
                <a:gd name="connsiteY141" fmla="*/ 145844 h 228496"/>
                <a:gd name="connsiteX142" fmla="*/ 169921 w 228708"/>
                <a:gd name="connsiteY142" fmla="*/ 140737 h 228496"/>
                <a:gd name="connsiteX143" fmla="*/ 160336 w 228708"/>
                <a:gd name="connsiteY143" fmla="*/ 121585 h 228496"/>
                <a:gd name="connsiteX144" fmla="*/ 160336 w 228708"/>
                <a:gd name="connsiteY144" fmla="*/ 117116 h 228496"/>
                <a:gd name="connsiteX145" fmla="*/ 153946 w 228708"/>
                <a:gd name="connsiteY145" fmla="*/ 110732 h 228496"/>
                <a:gd name="connsiteX146" fmla="*/ 136693 w 228708"/>
                <a:gd name="connsiteY146" fmla="*/ 110732 h 228496"/>
                <a:gd name="connsiteX147" fmla="*/ 132220 w 228708"/>
                <a:gd name="connsiteY147" fmla="*/ 112647 h 228496"/>
                <a:gd name="connsiteX148" fmla="*/ 128386 w 228708"/>
                <a:gd name="connsiteY148" fmla="*/ 116478 h 228496"/>
                <a:gd name="connsiteX149" fmla="*/ 118802 w 228708"/>
                <a:gd name="connsiteY149" fmla="*/ 106902 h 228496"/>
                <a:gd name="connsiteX150" fmla="*/ 114329 w 228708"/>
                <a:gd name="connsiteY150" fmla="*/ 104987 h 228496"/>
                <a:gd name="connsiteX151" fmla="*/ 97076 w 228708"/>
                <a:gd name="connsiteY151" fmla="*/ 104987 h 228496"/>
                <a:gd name="connsiteX152" fmla="*/ 94520 w 228708"/>
                <a:gd name="connsiteY152" fmla="*/ 105625 h 228496"/>
                <a:gd name="connsiteX153" fmla="*/ 83018 w 228708"/>
                <a:gd name="connsiteY153" fmla="*/ 111371 h 228496"/>
                <a:gd name="connsiteX154" fmla="*/ 81101 w 228708"/>
                <a:gd name="connsiteY154" fmla="*/ 112647 h 228496"/>
                <a:gd name="connsiteX155" fmla="*/ 69599 w 228708"/>
                <a:gd name="connsiteY155" fmla="*/ 124138 h 228496"/>
                <a:gd name="connsiteX156" fmla="*/ 67682 w 228708"/>
                <a:gd name="connsiteY156" fmla="*/ 128607 h 228496"/>
                <a:gd name="connsiteX157" fmla="*/ 67682 w 228708"/>
                <a:gd name="connsiteY157" fmla="*/ 145844 h 228496"/>
                <a:gd name="connsiteX158" fmla="*/ 67682 w 228708"/>
                <a:gd name="connsiteY158" fmla="*/ 147759 h 228496"/>
                <a:gd name="connsiteX159" fmla="*/ 73433 w 228708"/>
                <a:gd name="connsiteY159" fmla="*/ 164996 h 228496"/>
                <a:gd name="connsiteX160" fmla="*/ 76628 w 228708"/>
                <a:gd name="connsiteY160" fmla="*/ 168826 h 228496"/>
                <a:gd name="connsiteX161" fmla="*/ 88130 w 228708"/>
                <a:gd name="connsiteY161" fmla="*/ 174572 h 228496"/>
                <a:gd name="connsiteX162" fmla="*/ 90686 w 228708"/>
                <a:gd name="connsiteY162" fmla="*/ 175210 h 228496"/>
                <a:gd name="connsiteX163" fmla="*/ 106022 w 228708"/>
                <a:gd name="connsiteY163" fmla="*/ 175210 h 228496"/>
                <a:gd name="connsiteX164" fmla="*/ 112412 w 228708"/>
                <a:gd name="connsiteY164" fmla="*/ 178402 h 228496"/>
                <a:gd name="connsiteX165" fmla="*/ 112412 w 228708"/>
                <a:gd name="connsiteY165" fmla="*/ 180317 h 228496"/>
                <a:gd name="connsiteX166" fmla="*/ 113051 w 228708"/>
                <a:gd name="connsiteY166" fmla="*/ 183509 h 228496"/>
                <a:gd name="connsiteX167" fmla="*/ 118163 w 228708"/>
                <a:gd name="connsiteY167" fmla="*/ 193724 h 228496"/>
                <a:gd name="connsiteX168" fmla="*/ 118163 w 228708"/>
                <a:gd name="connsiteY168" fmla="*/ 198193 h 228496"/>
                <a:gd name="connsiteX169" fmla="*/ 118802 w 228708"/>
                <a:gd name="connsiteY169" fmla="*/ 201385 h 228496"/>
                <a:gd name="connsiteX170" fmla="*/ 124552 w 228708"/>
                <a:gd name="connsiteY170" fmla="*/ 212876 h 228496"/>
                <a:gd name="connsiteX171" fmla="*/ 125831 w 228708"/>
                <a:gd name="connsiteY171" fmla="*/ 214152 h 228496"/>
                <a:gd name="connsiteX172" fmla="*/ 113690 w 228708"/>
                <a:gd name="connsiteY172" fmla="*/ 214791 h 228496"/>
                <a:gd name="connsiteX173" fmla="*/ 46595 w 228708"/>
                <a:gd name="connsiteY173" fmla="*/ 189255 h 228496"/>
                <a:gd name="connsiteX174" fmla="*/ 46595 w 228708"/>
                <a:gd name="connsiteY174" fmla="*/ 183509 h 228496"/>
                <a:gd name="connsiteX175" fmla="*/ 51707 w 228708"/>
                <a:gd name="connsiteY175" fmla="*/ 173295 h 228496"/>
                <a:gd name="connsiteX176" fmla="*/ 52346 w 228708"/>
                <a:gd name="connsiteY176" fmla="*/ 170103 h 228496"/>
                <a:gd name="connsiteX177" fmla="*/ 52346 w 228708"/>
                <a:gd name="connsiteY177" fmla="*/ 164358 h 228496"/>
                <a:gd name="connsiteX178" fmla="*/ 48512 w 228708"/>
                <a:gd name="connsiteY178" fmla="*/ 158612 h 228496"/>
                <a:gd name="connsiteX179" fmla="*/ 38927 w 228708"/>
                <a:gd name="connsiteY179" fmla="*/ 153505 h 228496"/>
                <a:gd name="connsiteX180" fmla="*/ 29981 w 228708"/>
                <a:gd name="connsiteY180" fmla="*/ 139460 h 228496"/>
                <a:gd name="connsiteX181" fmla="*/ 29981 w 228708"/>
                <a:gd name="connsiteY181" fmla="*/ 124138 h 228496"/>
                <a:gd name="connsiteX182" fmla="*/ 28064 w 228708"/>
                <a:gd name="connsiteY182" fmla="*/ 120308 h 228496"/>
                <a:gd name="connsiteX183" fmla="*/ 22952 w 228708"/>
                <a:gd name="connsiteY183" fmla="*/ 115201 h 228496"/>
                <a:gd name="connsiteX184" fmla="*/ 14007 w 228708"/>
                <a:gd name="connsiteY184" fmla="*/ 101156 h 228496"/>
                <a:gd name="connsiteX185" fmla="*/ 23592 w 228708"/>
                <a:gd name="connsiteY185" fmla="*/ 68598 h 228496"/>
                <a:gd name="connsiteX186" fmla="*/ 29342 w 228708"/>
                <a:gd name="connsiteY186" fmla="*/ 68598 h 228496"/>
                <a:gd name="connsiteX187" fmla="*/ 31898 w 228708"/>
                <a:gd name="connsiteY187" fmla="*/ 67960 h 228496"/>
                <a:gd name="connsiteX188" fmla="*/ 54902 w 228708"/>
                <a:gd name="connsiteY188" fmla="*/ 56468 h 228496"/>
                <a:gd name="connsiteX189" fmla="*/ 56819 w 228708"/>
                <a:gd name="connsiteY189" fmla="*/ 55192 h 228496"/>
                <a:gd name="connsiteX190" fmla="*/ 62570 w 228708"/>
                <a:gd name="connsiteY190" fmla="*/ 49446 h 228496"/>
                <a:gd name="connsiteX191" fmla="*/ 64487 w 228708"/>
                <a:gd name="connsiteY191" fmla="*/ 44977 h 228496"/>
                <a:gd name="connsiteX192" fmla="*/ 64487 w 228708"/>
                <a:gd name="connsiteY192" fmla="*/ 41785 h 228496"/>
                <a:gd name="connsiteX193" fmla="*/ 72155 w 228708"/>
                <a:gd name="connsiteY193" fmla="*/ 34124 h 228496"/>
                <a:gd name="connsiteX194" fmla="*/ 81101 w 228708"/>
                <a:gd name="connsiteY194" fmla="*/ 34124 h 228496"/>
                <a:gd name="connsiteX195" fmla="*/ 83657 w 228708"/>
                <a:gd name="connsiteY195" fmla="*/ 33486 h 228496"/>
                <a:gd name="connsiteX196" fmla="*/ 95159 w 228708"/>
                <a:gd name="connsiteY196" fmla="*/ 27741 h 228496"/>
                <a:gd name="connsiteX197" fmla="*/ 98993 w 228708"/>
                <a:gd name="connsiteY197" fmla="*/ 21995 h 228496"/>
                <a:gd name="connsiteX198" fmla="*/ 98993 w 228708"/>
                <a:gd name="connsiteY198" fmla="*/ 16249 h 228496"/>
                <a:gd name="connsiteX199" fmla="*/ 97715 w 228708"/>
                <a:gd name="connsiteY199" fmla="*/ 13057 h 228496"/>
                <a:gd name="connsiteX200" fmla="*/ 114968 w 228708"/>
                <a:gd name="connsiteY200" fmla="*/ 11781 h 228496"/>
                <a:gd name="connsiteX201" fmla="*/ 139888 w 228708"/>
                <a:gd name="connsiteY201" fmla="*/ 14973 h 228496"/>
                <a:gd name="connsiteX202" fmla="*/ 137332 w 228708"/>
                <a:gd name="connsiteY202" fmla="*/ 19441 h 228496"/>
                <a:gd name="connsiteX203" fmla="*/ 137332 w 228708"/>
                <a:gd name="connsiteY203" fmla="*/ 25187 h 228496"/>
                <a:gd name="connsiteX204" fmla="*/ 141166 w 228708"/>
                <a:gd name="connsiteY204" fmla="*/ 32848 h 228496"/>
                <a:gd name="connsiteX205" fmla="*/ 137332 w 228708"/>
                <a:gd name="connsiteY205" fmla="*/ 32848 h 228496"/>
                <a:gd name="connsiteX206" fmla="*/ 135415 w 228708"/>
                <a:gd name="connsiteY206" fmla="*/ 32848 h 228496"/>
                <a:gd name="connsiteX207" fmla="*/ 118163 w 228708"/>
                <a:gd name="connsiteY207" fmla="*/ 38593 h 228496"/>
                <a:gd name="connsiteX208" fmla="*/ 114329 w 228708"/>
                <a:gd name="connsiteY208" fmla="*/ 42424 h 228496"/>
                <a:gd name="connsiteX209" fmla="*/ 108578 w 228708"/>
                <a:gd name="connsiteY209" fmla="*/ 59660 h 228496"/>
                <a:gd name="connsiteX210" fmla="*/ 109217 w 228708"/>
                <a:gd name="connsiteY210" fmla="*/ 64768 h 228496"/>
                <a:gd name="connsiteX211" fmla="*/ 111134 w 228708"/>
                <a:gd name="connsiteY211" fmla="*/ 68598 h 228496"/>
                <a:gd name="connsiteX212" fmla="*/ 110495 w 228708"/>
                <a:gd name="connsiteY212" fmla="*/ 69236 h 228496"/>
                <a:gd name="connsiteX213" fmla="*/ 106661 w 228708"/>
                <a:gd name="connsiteY213" fmla="*/ 73067 h 228496"/>
                <a:gd name="connsiteX214" fmla="*/ 103466 w 228708"/>
                <a:gd name="connsiteY214" fmla="*/ 73067 h 228496"/>
                <a:gd name="connsiteX215" fmla="*/ 98993 w 228708"/>
                <a:gd name="connsiteY215" fmla="*/ 74982 h 228496"/>
                <a:gd name="connsiteX216" fmla="*/ 93242 w 228708"/>
                <a:gd name="connsiteY216" fmla="*/ 80727 h 228496"/>
                <a:gd name="connsiteX217" fmla="*/ 91325 w 228708"/>
                <a:gd name="connsiteY217" fmla="*/ 85196 h 228496"/>
                <a:gd name="connsiteX218" fmla="*/ 91325 w 228708"/>
                <a:gd name="connsiteY218" fmla="*/ 96687 h 228496"/>
                <a:gd name="connsiteX219" fmla="*/ 97715 w 228708"/>
                <a:gd name="connsiteY219" fmla="*/ 103071 h 228496"/>
                <a:gd name="connsiteX220" fmla="*/ 120719 w 228708"/>
                <a:gd name="connsiteY220" fmla="*/ 103071 h 228496"/>
                <a:gd name="connsiteX221" fmla="*/ 125191 w 228708"/>
                <a:gd name="connsiteY221" fmla="*/ 101156 h 228496"/>
                <a:gd name="connsiteX222" fmla="*/ 129025 w 228708"/>
                <a:gd name="connsiteY222" fmla="*/ 97326 h 228496"/>
                <a:gd name="connsiteX223" fmla="*/ 139249 w 228708"/>
                <a:gd name="connsiteY223" fmla="*/ 97326 h 228496"/>
                <a:gd name="connsiteX224" fmla="*/ 143083 w 228708"/>
                <a:gd name="connsiteY224" fmla="*/ 104987 h 228496"/>
                <a:gd name="connsiteX225" fmla="*/ 148834 w 228708"/>
                <a:gd name="connsiteY225" fmla="*/ 108179 h 228496"/>
                <a:gd name="connsiteX226" fmla="*/ 154585 w 228708"/>
                <a:gd name="connsiteY226" fmla="*/ 108179 h 228496"/>
                <a:gd name="connsiteX227" fmla="*/ 159058 w 228708"/>
                <a:gd name="connsiteY227" fmla="*/ 106263 h 228496"/>
                <a:gd name="connsiteX228" fmla="*/ 160975 w 228708"/>
                <a:gd name="connsiteY228" fmla="*/ 104348 h 228496"/>
                <a:gd name="connsiteX229" fmla="*/ 165448 w 228708"/>
                <a:gd name="connsiteY229" fmla="*/ 125415 h 228496"/>
                <a:gd name="connsiteX230" fmla="*/ 166087 w 228708"/>
                <a:gd name="connsiteY230" fmla="*/ 126692 h 228496"/>
                <a:gd name="connsiteX231" fmla="*/ 171838 w 228708"/>
                <a:gd name="connsiteY231" fmla="*/ 138183 h 228496"/>
                <a:gd name="connsiteX232" fmla="*/ 177589 w 228708"/>
                <a:gd name="connsiteY232" fmla="*/ 141375 h 228496"/>
                <a:gd name="connsiteX233" fmla="*/ 188452 w 228708"/>
                <a:gd name="connsiteY233" fmla="*/ 141375 h 228496"/>
                <a:gd name="connsiteX234" fmla="*/ 194203 w 228708"/>
                <a:gd name="connsiteY234" fmla="*/ 138183 h 228496"/>
                <a:gd name="connsiteX235" fmla="*/ 199954 w 228708"/>
                <a:gd name="connsiteY235" fmla="*/ 126692 h 228496"/>
                <a:gd name="connsiteX236" fmla="*/ 200593 w 228708"/>
                <a:gd name="connsiteY236" fmla="*/ 124138 h 228496"/>
                <a:gd name="connsiteX237" fmla="*/ 200593 w 228708"/>
                <a:gd name="connsiteY237" fmla="*/ 118393 h 228496"/>
                <a:gd name="connsiteX238" fmla="*/ 198676 w 228708"/>
                <a:gd name="connsiteY238" fmla="*/ 113924 h 228496"/>
                <a:gd name="connsiteX239" fmla="*/ 194842 w 228708"/>
                <a:gd name="connsiteY239" fmla="*/ 110094 h 228496"/>
                <a:gd name="connsiteX240" fmla="*/ 198676 w 228708"/>
                <a:gd name="connsiteY240" fmla="*/ 105625 h 228496"/>
                <a:gd name="connsiteX241" fmla="*/ 199954 w 228708"/>
                <a:gd name="connsiteY241" fmla="*/ 104348 h 228496"/>
                <a:gd name="connsiteX242" fmla="*/ 212734 w 228708"/>
                <a:gd name="connsiteY242" fmla="*/ 117116 h 228496"/>
                <a:gd name="connsiteX243" fmla="*/ 216568 w 228708"/>
                <a:gd name="connsiteY243" fmla="*/ 118393 h 228496"/>
                <a:gd name="connsiteX244" fmla="*/ 188452 w 228708"/>
                <a:gd name="connsiteY244" fmla="*/ 182233 h 228496"/>
                <a:gd name="connsiteX245" fmla="*/ 188452 w 228708"/>
                <a:gd name="connsiteY245" fmla="*/ 182233 h 22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228708" h="228496">
                  <a:moveTo>
                    <a:pt x="228070" y="106263"/>
                  </a:moveTo>
                  <a:cubicBezTo>
                    <a:pt x="223597" y="43700"/>
                    <a:pt x="169282" y="-4179"/>
                    <a:pt x="106661" y="289"/>
                  </a:cubicBezTo>
                  <a:cubicBezTo>
                    <a:pt x="67043" y="2843"/>
                    <a:pt x="31898" y="25825"/>
                    <a:pt x="13368" y="60299"/>
                  </a:cubicBezTo>
                  <a:lnTo>
                    <a:pt x="13368" y="60937"/>
                  </a:lnTo>
                  <a:cubicBezTo>
                    <a:pt x="-10914" y="106263"/>
                    <a:pt x="-1329" y="161804"/>
                    <a:pt x="35732" y="196916"/>
                  </a:cubicBezTo>
                  <a:cubicBezTo>
                    <a:pt x="36371" y="197554"/>
                    <a:pt x="36371" y="198193"/>
                    <a:pt x="37010" y="198193"/>
                  </a:cubicBezTo>
                  <a:cubicBezTo>
                    <a:pt x="66404" y="225644"/>
                    <a:pt x="107939" y="235220"/>
                    <a:pt x="146278" y="223728"/>
                  </a:cubicBezTo>
                  <a:lnTo>
                    <a:pt x="147556" y="223728"/>
                  </a:lnTo>
                  <a:cubicBezTo>
                    <a:pt x="150112" y="223090"/>
                    <a:pt x="153307" y="221813"/>
                    <a:pt x="155863" y="220536"/>
                  </a:cubicBezTo>
                  <a:lnTo>
                    <a:pt x="157141" y="219898"/>
                  </a:lnTo>
                  <a:cubicBezTo>
                    <a:pt x="168004" y="215429"/>
                    <a:pt x="177589" y="209684"/>
                    <a:pt x="186535" y="202661"/>
                  </a:cubicBezTo>
                  <a:lnTo>
                    <a:pt x="187174" y="202023"/>
                  </a:lnTo>
                  <a:cubicBezTo>
                    <a:pt x="213373" y="180317"/>
                    <a:pt x="228708" y="148398"/>
                    <a:pt x="228708" y="113924"/>
                  </a:cubicBezTo>
                  <a:cubicBezTo>
                    <a:pt x="228708" y="112647"/>
                    <a:pt x="228708" y="110732"/>
                    <a:pt x="228708" y="109455"/>
                  </a:cubicBezTo>
                  <a:cubicBezTo>
                    <a:pt x="228708" y="108179"/>
                    <a:pt x="228708" y="106902"/>
                    <a:pt x="228070" y="106263"/>
                  </a:cubicBezTo>
                  <a:close/>
                  <a:moveTo>
                    <a:pt x="215290" y="103710"/>
                  </a:moveTo>
                  <a:lnTo>
                    <a:pt x="203788" y="92219"/>
                  </a:lnTo>
                  <a:cubicBezTo>
                    <a:pt x="202510" y="90942"/>
                    <a:pt x="201232" y="90303"/>
                    <a:pt x="199315" y="90303"/>
                  </a:cubicBezTo>
                  <a:lnTo>
                    <a:pt x="194203" y="90303"/>
                  </a:lnTo>
                  <a:cubicBezTo>
                    <a:pt x="190369" y="90303"/>
                    <a:pt x="187813" y="92857"/>
                    <a:pt x="187813" y="96687"/>
                  </a:cubicBezTo>
                  <a:lnTo>
                    <a:pt x="187813" y="99879"/>
                  </a:lnTo>
                  <a:lnTo>
                    <a:pt x="183979" y="103710"/>
                  </a:lnTo>
                  <a:cubicBezTo>
                    <a:pt x="182701" y="104987"/>
                    <a:pt x="182062" y="106263"/>
                    <a:pt x="182062" y="108179"/>
                  </a:cubicBezTo>
                  <a:lnTo>
                    <a:pt x="182062" y="113924"/>
                  </a:lnTo>
                  <a:cubicBezTo>
                    <a:pt x="182062" y="115839"/>
                    <a:pt x="182701" y="117116"/>
                    <a:pt x="183979" y="118393"/>
                  </a:cubicBezTo>
                  <a:lnTo>
                    <a:pt x="187813" y="122223"/>
                  </a:lnTo>
                  <a:lnTo>
                    <a:pt x="187813" y="123500"/>
                  </a:lnTo>
                  <a:lnTo>
                    <a:pt x="184618" y="129884"/>
                  </a:lnTo>
                  <a:lnTo>
                    <a:pt x="181423" y="129884"/>
                  </a:lnTo>
                  <a:lnTo>
                    <a:pt x="177589" y="122862"/>
                  </a:lnTo>
                  <a:lnTo>
                    <a:pt x="171838" y="95411"/>
                  </a:lnTo>
                  <a:cubicBezTo>
                    <a:pt x="171199" y="92219"/>
                    <a:pt x="168643" y="90303"/>
                    <a:pt x="165448" y="90303"/>
                  </a:cubicBezTo>
                  <a:lnTo>
                    <a:pt x="159697" y="90303"/>
                  </a:lnTo>
                  <a:cubicBezTo>
                    <a:pt x="157780" y="90303"/>
                    <a:pt x="156502" y="90942"/>
                    <a:pt x="155224" y="92219"/>
                  </a:cubicBezTo>
                  <a:lnTo>
                    <a:pt x="152029" y="95411"/>
                  </a:lnTo>
                  <a:lnTo>
                    <a:pt x="148195" y="88388"/>
                  </a:lnTo>
                  <a:cubicBezTo>
                    <a:pt x="146917" y="86473"/>
                    <a:pt x="145000" y="84558"/>
                    <a:pt x="142444" y="84558"/>
                  </a:cubicBezTo>
                  <a:lnTo>
                    <a:pt x="125191" y="84558"/>
                  </a:lnTo>
                  <a:cubicBezTo>
                    <a:pt x="123275" y="84558"/>
                    <a:pt x="121997" y="85196"/>
                    <a:pt x="120719" y="86473"/>
                  </a:cubicBezTo>
                  <a:lnTo>
                    <a:pt x="116885" y="90303"/>
                  </a:lnTo>
                  <a:lnTo>
                    <a:pt x="103466" y="90303"/>
                  </a:lnTo>
                  <a:lnTo>
                    <a:pt x="103466" y="87750"/>
                  </a:lnTo>
                  <a:lnTo>
                    <a:pt x="105383" y="85835"/>
                  </a:lnTo>
                  <a:lnTo>
                    <a:pt x="108578" y="85835"/>
                  </a:lnTo>
                  <a:cubicBezTo>
                    <a:pt x="110495" y="85835"/>
                    <a:pt x="111773" y="85196"/>
                    <a:pt x="113051" y="83919"/>
                  </a:cubicBezTo>
                  <a:lnTo>
                    <a:pt x="116885" y="80089"/>
                  </a:lnTo>
                  <a:lnTo>
                    <a:pt x="125831" y="80089"/>
                  </a:lnTo>
                  <a:cubicBezTo>
                    <a:pt x="127747" y="80089"/>
                    <a:pt x="129025" y="79451"/>
                    <a:pt x="130303" y="78174"/>
                  </a:cubicBezTo>
                  <a:lnTo>
                    <a:pt x="141805" y="66683"/>
                  </a:lnTo>
                  <a:cubicBezTo>
                    <a:pt x="143083" y="65406"/>
                    <a:pt x="143722" y="64129"/>
                    <a:pt x="143722" y="62214"/>
                  </a:cubicBezTo>
                  <a:lnTo>
                    <a:pt x="143722" y="57107"/>
                  </a:lnTo>
                  <a:cubicBezTo>
                    <a:pt x="143722" y="53276"/>
                    <a:pt x="141166" y="50723"/>
                    <a:pt x="137332" y="50723"/>
                  </a:cubicBezTo>
                  <a:cubicBezTo>
                    <a:pt x="133498" y="50723"/>
                    <a:pt x="130942" y="53276"/>
                    <a:pt x="130942" y="57107"/>
                  </a:cubicBezTo>
                  <a:lnTo>
                    <a:pt x="130942" y="60299"/>
                  </a:lnTo>
                  <a:lnTo>
                    <a:pt x="123914" y="67321"/>
                  </a:lnTo>
                  <a:lnTo>
                    <a:pt x="121358" y="62214"/>
                  </a:lnTo>
                  <a:lnTo>
                    <a:pt x="125191" y="50723"/>
                  </a:lnTo>
                  <a:lnTo>
                    <a:pt x="137971" y="46254"/>
                  </a:lnTo>
                  <a:lnTo>
                    <a:pt x="148195" y="46254"/>
                  </a:lnTo>
                  <a:cubicBezTo>
                    <a:pt x="152029" y="46254"/>
                    <a:pt x="154585" y="43700"/>
                    <a:pt x="154585" y="39870"/>
                  </a:cubicBezTo>
                  <a:lnTo>
                    <a:pt x="154585" y="34124"/>
                  </a:lnTo>
                  <a:cubicBezTo>
                    <a:pt x="154585" y="32848"/>
                    <a:pt x="154585" y="32209"/>
                    <a:pt x="153946" y="31571"/>
                  </a:cubicBezTo>
                  <a:lnTo>
                    <a:pt x="149473" y="23272"/>
                  </a:lnTo>
                  <a:lnTo>
                    <a:pt x="151390" y="20080"/>
                  </a:lnTo>
                  <a:cubicBezTo>
                    <a:pt x="186535" y="33486"/>
                    <a:pt x="211456" y="66044"/>
                    <a:pt x="215290" y="103710"/>
                  </a:cubicBezTo>
                  <a:lnTo>
                    <a:pt x="215290" y="103710"/>
                  </a:lnTo>
                  <a:close/>
                  <a:moveTo>
                    <a:pt x="83018" y="18165"/>
                  </a:moveTo>
                  <a:lnTo>
                    <a:pt x="84296" y="19441"/>
                  </a:lnTo>
                  <a:lnTo>
                    <a:pt x="78545" y="22633"/>
                  </a:lnTo>
                  <a:lnTo>
                    <a:pt x="70877" y="22633"/>
                  </a:lnTo>
                  <a:cubicBezTo>
                    <a:pt x="74072" y="20718"/>
                    <a:pt x="77906" y="19441"/>
                    <a:pt x="81101" y="18165"/>
                  </a:cubicBezTo>
                  <a:lnTo>
                    <a:pt x="83018" y="18165"/>
                  </a:lnTo>
                  <a:close/>
                  <a:moveTo>
                    <a:pt x="60653" y="27741"/>
                  </a:moveTo>
                  <a:lnTo>
                    <a:pt x="52985" y="35401"/>
                  </a:lnTo>
                  <a:cubicBezTo>
                    <a:pt x="51707" y="36678"/>
                    <a:pt x="51068" y="37955"/>
                    <a:pt x="51068" y="39870"/>
                  </a:cubicBezTo>
                  <a:lnTo>
                    <a:pt x="51068" y="43062"/>
                  </a:lnTo>
                  <a:lnTo>
                    <a:pt x="47873" y="46254"/>
                  </a:lnTo>
                  <a:lnTo>
                    <a:pt x="32537" y="53915"/>
                  </a:lnTo>
                  <a:cubicBezTo>
                    <a:pt x="40205" y="43700"/>
                    <a:pt x="49790" y="34763"/>
                    <a:pt x="60653" y="27741"/>
                  </a:cubicBezTo>
                  <a:lnTo>
                    <a:pt x="60653" y="27741"/>
                  </a:lnTo>
                  <a:close/>
                  <a:moveTo>
                    <a:pt x="17202" y="143290"/>
                  </a:moveTo>
                  <a:cubicBezTo>
                    <a:pt x="15285" y="136906"/>
                    <a:pt x="14007" y="130522"/>
                    <a:pt x="13368" y="124138"/>
                  </a:cubicBezTo>
                  <a:lnTo>
                    <a:pt x="17202" y="127969"/>
                  </a:lnTo>
                  <a:lnTo>
                    <a:pt x="17202" y="142014"/>
                  </a:lnTo>
                  <a:cubicBezTo>
                    <a:pt x="17202" y="142652"/>
                    <a:pt x="17202" y="143290"/>
                    <a:pt x="17202" y="143290"/>
                  </a:cubicBezTo>
                  <a:lnTo>
                    <a:pt x="17202" y="143290"/>
                  </a:lnTo>
                  <a:close/>
                  <a:moveTo>
                    <a:pt x="17841" y="144567"/>
                  </a:moveTo>
                  <a:cubicBezTo>
                    <a:pt x="17841" y="144567"/>
                    <a:pt x="17841" y="145206"/>
                    <a:pt x="18480" y="145206"/>
                  </a:cubicBezTo>
                  <a:lnTo>
                    <a:pt x="29981" y="162442"/>
                  </a:lnTo>
                  <a:cubicBezTo>
                    <a:pt x="30620" y="163081"/>
                    <a:pt x="31259" y="164358"/>
                    <a:pt x="32537" y="164358"/>
                  </a:cubicBezTo>
                  <a:lnTo>
                    <a:pt x="40205" y="168188"/>
                  </a:lnTo>
                  <a:lnTo>
                    <a:pt x="35732" y="177125"/>
                  </a:lnTo>
                  <a:cubicBezTo>
                    <a:pt x="27425" y="167549"/>
                    <a:pt x="21675" y="156697"/>
                    <a:pt x="17841" y="144567"/>
                  </a:cubicBezTo>
                  <a:lnTo>
                    <a:pt x="17841" y="144567"/>
                  </a:lnTo>
                  <a:close/>
                  <a:moveTo>
                    <a:pt x="136054" y="205215"/>
                  </a:moveTo>
                  <a:lnTo>
                    <a:pt x="132220" y="196916"/>
                  </a:lnTo>
                  <a:lnTo>
                    <a:pt x="132220" y="192447"/>
                  </a:lnTo>
                  <a:cubicBezTo>
                    <a:pt x="132220" y="191170"/>
                    <a:pt x="132220" y="190532"/>
                    <a:pt x="131581" y="189255"/>
                  </a:cubicBezTo>
                  <a:lnTo>
                    <a:pt x="126469" y="179041"/>
                  </a:lnTo>
                  <a:lnTo>
                    <a:pt x="126469" y="174572"/>
                  </a:lnTo>
                  <a:cubicBezTo>
                    <a:pt x="126469" y="172018"/>
                    <a:pt x="125191" y="170103"/>
                    <a:pt x="122636" y="168826"/>
                  </a:cubicBezTo>
                  <a:lnTo>
                    <a:pt x="111134" y="163081"/>
                  </a:lnTo>
                  <a:cubicBezTo>
                    <a:pt x="110495" y="162442"/>
                    <a:pt x="109217" y="162442"/>
                    <a:pt x="108578" y="162442"/>
                  </a:cubicBezTo>
                  <a:lnTo>
                    <a:pt x="93242" y="162442"/>
                  </a:lnTo>
                  <a:lnTo>
                    <a:pt x="85574" y="158612"/>
                  </a:lnTo>
                  <a:lnTo>
                    <a:pt x="81101" y="145206"/>
                  </a:lnTo>
                  <a:lnTo>
                    <a:pt x="81101" y="132438"/>
                  </a:lnTo>
                  <a:lnTo>
                    <a:pt x="90047" y="123500"/>
                  </a:lnTo>
                  <a:lnTo>
                    <a:pt x="98993" y="119031"/>
                  </a:lnTo>
                  <a:lnTo>
                    <a:pt x="111773" y="119031"/>
                  </a:lnTo>
                  <a:lnTo>
                    <a:pt x="121358" y="128607"/>
                  </a:lnTo>
                  <a:cubicBezTo>
                    <a:pt x="122636" y="129884"/>
                    <a:pt x="123914" y="130522"/>
                    <a:pt x="125831" y="130522"/>
                  </a:cubicBezTo>
                  <a:lnTo>
                    <a:pt x="131581" y="130522"/>
                  </a:lnTo>
                  <a:cubicBezTo>
                    <a:pt x="133498" y="130522"/>
                    <a:pt x="134776" y="129884"/>
                    <a:pt x="136054" y="128607"/>
                  </a:cubicBezTo>
                  <a:lnTo>
                    <a:pt x="139888" y="124777"/>
                  </a:lnTo>
                  <a:lnTo>
                    <a:pt x="148195" y="124777"/>
                  </a:lnTo>
                  <a:cubicBezTo>
                    <a:pt x="148195" y="125415"/>
                    <a:pt x="148195" y="126054"/>
                    <a:pt x="148834" y="126692"/>
                  </a:cubicBezTo>
                  <a:lnTo>
                    <a:pt x="160336" y="149674"/>
                  </a:lnTo>
                  <a:cubicBezTo>
                    <a:pt x="160975" y="150951"/>
                    <a:pt x="162253" y="152228"/>
                    <a:pt x="164170" y="152866"/>
                  </a:cubicBezTo>
                  <a:lnTo>
                    <a:pt x="175672" y="156697"/>
                  </a:lnTo>
                  <a:lnTo>
                    <a:pt x="161614" y="170741"/>
                  </a:lnTo>
                  <a:cubicBezTo>
                    <a:pt x="160336" y="172018"/>
                    <a:pt x="159697" y="173295"/>
                    <a:pt x="159697" y="175210"/>
                  </a:cubicBezTo>
                  <a:lnTo>
                    <a:pt x="159697" y="183509"/>
                  </a:lnTo>
                  <a:lnTo>
                    <a:pt x="150112" y="193085"/>
                  </a:lnTo>
                  <a:cubicBezTo>
                    <a:pt x="148834" y="194362"/>
                    <a:pt x="148195" y="195639"/>
                    <a:pt x="148195" y="197554"/>
                  </a:cubicBezTo>
                  <a:lnTo>
                    <a:pt x="148195" y="208407"/>
                  </a:lnTo>
                  <a:cubicBezTo>
                    <a:pt x="147556" y="208407"/>
                    <a:pt x="146917" y="209045"/>
                    <a:pt x="146278" y="209045"/>
                  </a:cubicBezTo>
                  <a:lnTo>
                    <a:pt x="136054" y="205215"/>
                  </a:lnTo>
                  <a:close/>
                  <a:moveTo>
                    <a:pt x="188452" y="182233"/>
                  </a:moveTo>
                  <a:lnTo>
                    <a:pt x="188452" y="182233"/>
                  </a:lnTo>
                  <a:cubicBezTo>
                    <a:pt x="188452" y="178402"/>
                    <a:pt x="185896" y="175210"/>
                    <a:pt x="182062" y="175210"/>
                  </a:cubicBezTo>
                  <a:cubicBezTo>
                    <a:pt x="178228" y="175210"/>
                    <a:pt x="175672" y="177764"/>
                    <a:pt x="175672" y="181594"/>
                  </a:cubicBezTo>
                  <a:lnTo>
                    <a:pt x="175672" y="193724"/>
                  </a:lnTo>
                  <a:cubicBezTo>
                    <a:pt x="170560" y="197554"/>
                    <a:pt x="165448" y="200746"/>
                    <a:pt x="160336" y="203300"/>
                  </a:cubicBezTo>
                  <a:lnTo>
                    <a:pt x="160336" y="200746"/>
                  </a:lnTo>
                  <a:lnTo>
                    <a:pt x="169921" y="191170"/>
                  </a:lnTo>
                  <a:cubicBezTo>
                    <a:pt x="171199" y="189893"/>
                    <a:pt x="171838" y="188617"/>
                    <a:pt x="171838" y="186701"/>
                  </a:cubicBezTo>
                  <a:lnTo>
                    <a:pt x="171838" y="177764"/>
                  </a:lnTo>
                  <a:lnTo>
                    <a:pt x="187174" y="162442"/>
                  </a:lnTo>
                  <a:cubicBezTo>
                    <a:pt x="188452" y="161166"/>
                    <a:pt x="189091" y="159889"/>
                    <a:pt x="189091" y="157974"/>
                  </a:cubicBezTo>
                  <a:lnTo>
                    <a:pt x="189091" y="152228"/>
                  </a:lnTo>
                  <a:cubicBezTo>
                    <a:pt x="189091" y="149674"/>
                    <a:pt x="187174" y="146482"/>
                    <a:pt x="184618" y="145844"/>
                  </a:cubicBezTo>
                  <a:lnTo>
                    <a:pt x="169921" y="140737"/>
                  </a:lnTo>
                  <a:lnTo>
                    <a:pt x="160336" y="121585"/>
                  </a:lnTo>
                  <a:lnTo>
                    <a:pt x="160336" y="117116"/>
                  </a:lnTo>
                  <a:cubicBezTo>
                    <a:pt x="160336" y="113286"/>
                    <a:pt x="157780" y="110732"/>
                    <a:pt x="153946" y="110732"/>
                  </a:cubicBezTo>
                  <a:lnTo>
                    <a:pt x="136693" y="110732"/>
                  </a:lnTo>
                  <a:cubicBezTo>
                    <a:pt x="134776" y="110732"/>
                    <a:pt x="133498" y="111371"/>
                    <a:pt x="132220" y="112647"/>
                  </a:cubicBezTo>
                  <a:lnTo>
                    <a:pt x="128386" y="116478"/>
                  </a:lnTo>
                  <a:lnTo>
                    <a:pt x="118802" y="106902"/>
                  </a:lnTo>
                  <a:cubicBezTo>
                    <a:pt x="117524" y="105625"/>
                    <a:pt x="116246" y="104987"/>
                    <a:pt x="114329" y="104987"/>
                  </a:cubicBezTo>
                  <a:lnTo>
                    <a:pt x="97076" y="104987"/>
                  </a:lnTo>
                  <a:cubicBezTo>
                    <a:pt x="95798" y="104987"/>
                    <a:pt x="95159" y="104987"/>
                    <a:pt x="94520" y="105625"/>
                  </a:cubicBezTo>
                  <a:lnTo>
                    <a:pt x="83018" y="111371"/>
                  </a:lnTo>
                  <a:cubicBezTo>
                    <a:pt x="82379" y="111371"/>
                    <a:pt x="81740" y="112009"/>
                    <a:pt x="81101" y="112647"/>
                  </a:cubicBezTo>
                  <a:lnTo>
                    <a:pt x="69599" y="124138"/>
                  </a:lnTo>
                  <a:cubicBezTo>
                    <a:pt x="68321" y="125415"/>
                    <a:pt x="67682" y="126692"/>
                    <a:pt x="67682" y="128607"/>
                  </a:cubicBezTo>
                  <a:lnTo>
                    <a:pt x="67682" y="145844"/>
                  </a:lnTo>
                  <a:cubicBezTo>
                    <a:pt x="67682" y="146482"/>
                    <a:pt x="67682" y="147121"/>
                    <a:pt x="67682" y="147759"/>
                  </a:cubicBezTo>
                  <a:lnTo>
                    <a:pt x="73433" y="164996"/>
                  </a:lnTo>
                  <a:cubicBezTo>
                    <a:pt x="74072" y="166911"/>
                    <a:pt x="75350" y="168188"/>
                    <a:pt x="76628" y="168826"/>
                  </a:cubicBezTo>
                  <a:lnTo>
                    <a:pt x="88130" y="174572"/>
                  </a:lnTo>
                  <a:cubicBezTo>
                    <a:pt x="88769" y="175210"/>
                    <a:pt x="90047" y="175210"/>
                    <a:pt x="90686" y="175210"/>
                  </a:cubicBezTo>
                  <a:lnTo>
                    <a:pt x="106022" y="175210"/>
                  </a:lnTo>
                  <a:lnTo>
                    <a:pt x="112412" y="178402"/>
                  </a:lnTo>
                  <a:lnTo>
                    <a:pt x="112412" y="180317"/>
                  </a:lnTo>
                  <a:cubicBezTo>
                    <a:pt x="112412" y="181594"/>
                    <a:pt x="112412" y="182233"/>
                    <a:pt x="113051" y="183509"/>
                  </a:cubicBezTo>
                  <a:lnTo>
                    <a:pt x="118163" y="193724"/>
                  </a:lnTo>
                  <a:lnTo>
                    <a:pt x="118163" y="198193"/>
                  </a:lnTo>
                  <a:cubicBezTo>
                    <a:pt x="118163" y="199469"/>
                    <a:pt x="118163" y="200108"/>
                    <a:pt x="118802" y="201385"/>
                  </a:cubicBezTo>
                  <a:lnTo>
                    <a:pt x="124552" y="212876"/>
                  </a:lnTo>
                  <a:cubicBezTo>
                    <a:pt x="124552" y="213514"/>
                    <a:pt x="125191" y="213514"/>
                    <a:pt x="125831" y="214152"/>
                  </a:cubicBezTo>
                  <a:cubicBezTo>
                    <a:pt x="121997" y="214791"/>
                    <a:pt x="117524" y="214791"/>
                    <a:pt x="113690" y="214791"/>
                  </a:cubicBezTo>
                  <a:cubicBezTo>
                    <a:pt x="88769" y="214791"/>
                    <a:pt x="65126" y="205853"/>
                    <a:pt x="46595" y="189255"/>
                  </a:cubicBezTo>
                  <a:lnTo>
                    <a:pt x="46595" y="183509"/>
                  </a:lnTo>
                  <a:lnTo>
                    <a:pt x="51707" y="173295"/>
                  </a:lnTo>
                  <a:cubicBezTo>
                    <a:pt x="52346" y="172657"/>
                    <a:pt x="52346" y="171380"/>
                    <a:pt x="52346" y="170103"/>
                  </a:cubicBezTo>
                  <a:lnTo>
                    <a:pt x="52346" y="164358"/>
                  </a:lnTo>
                  <a:cubicBezTo>
                    <a:pt x="52346" y="161804"/>
                    <a:pt x="51068" y="159889"/>
                    <a:pt x="48512" y="158612"/>
                  </a:cubicBezTo>
                  <a:lnTo>
                    <a:pt x="38927" y="153505"/>
                  </a:lnTo>
                  <a:lnTo>
                    <a:pt x="29981" y="139460"/>
                  </a:lnTo>
                  <a:lnTo>
                    <a:pt x="29981" y="124138"/>
                  </a:lnTo>
                  <a:cubicBezTo>
                    <a:pt x="29981" y="122862"/>
                    <a:pt x="29342" y="120946"/>
                    <a:pt x="28064" y="120308"/>
                  </a:cubicBezTo>
                  <a:lnTo>
                    <a:pt x="22952" y="115201"/>
                  </a:lnTo>
                  <a:lnTo>
                    <a:pt x="14007" y="101156"/>
                  </a:lnTo>
                  <a:cubicBezTo>
                    <a:pt x="15285" y="89665"/>
                    <a:pt x="18480" y="78812"/>
                    <a:pt x="23592" y="68598"/>
                  </a:cubicBezTo>
                  <a:lnTo>
                    <a:pt x="29342" y="68598"/>
                  </a:lnTo>
                  <a:cubicBezTo>
                    <a:pt x="30620" y="68598"/>
                    <a:pt x="31259" y="68598"/>
                    <a:pt x="31898" y="67960"/>
                  </a:cubicBezTo>
                  <a:lnTo>
                    <a:pt x="54902" y="56468"/>
                  </a:lnTo>
                  <a:cubicBezTo>
                    <a:pt x="55541" y="56468"/>
                    <a:pt x="56180" y="55830"/>
                    <a:pt x="56819" y="55192"/>
                  </a:cubicBezTo>
                  <a:lnTo>
                    <a:pt x="62570" y="49446"/>
                  </a:lnTo>
                  <a:cubicBezTo>
                    <a:pt x="63848" y="48169"/>
                    <a:pt x="64487" y="46892"/>
                    <a:pt x="64487" y="44977"/>
                  </a:cubicBezTo>
                  <a:lnTo>
                    <a:pt x="64487" y="41785"/>
                  </a:lnTo>
                  <a:lnTo>
                    <a:pt x="72155" y="34124"/>
                  </a:lnTo>
                  <a:lnTo>
                    <a:pt x="81101" y="34124"/>
                  </a:lnTo>
                  <a:cubicBezTo>
                    <a:pt x="82379" y="34124"/>
                    <a:pt x="83018" y="34124"/>
                    <a:pt x="83657" y="33486"/>
                  </a:cubicBezTo>
                  <a:lnTo>
                    <a:pt x="95159" y="27741"/>
                  </a:lnTo>
                  <a:cubicBezTo>
                    <a:pt x="97076" y="26464"/>
                    <a:pt x="98354" y="24549"/>
                    <a:pt x="98993" y="21995"/>
                  </a:cubicBezTo>
                  <a:lnTo>
                    <a:pt x="98993" y="16249"/>
                  </a:lnTo>
                  <a:cubicBezTo>
                    <a:pt x="98993" y="14973"/>
                    <a:pt x="98354" y="13696"/>
                    <a:pt x="97715" y="13057"/>
                  </a:cubicBezTo>
                  <a:cubicBezTo>
                    <a:pt x="103466" y="11781"/>
                    <a:pt x="109217" y="11781"/>
                    <a:pt x="114968" y="11781"/>
                  </a:cubicBezTo>
                  <a:cubicBezTo>
                    <a:pt x="123275" y="11781"/>
                    <a:pt x="131581" y="13057"/>
                    <a:pt x="139888" y="14973"/>
                  </a:cubicBezTo>
                  <a:lnTo>
                    <a:pt x="137332" y="19441"/>
                  </a:lnTo>
                  <a:cubicBezTo>
                    <a:pt x="136693" y="21357"/>
                    <a:pt x="136693" y="23272"/>
                    <a:pt x="137332" y="25187"/>
                  </a:cubicBezTo>
                  <a:lnTo>
                    <a:pt x="141166" y="32848"/>
                  </a:lnTo>
                  <a:lnTo>
                    <a:pt x="137332" y="32848"/>
                  </a:lnTo>
                  <a:cubicBezTo>
                    <a:pt x="136693" y="32848"/>
                    <a:pt x="136054" y="32848"/>
                    <a:pt x="135415" y="32848"/>
                  </a:cubicBezTo>
                  <a:lnTo>
                    <a:pt x="118163" y="38593"/>
                  </a:lnTo>
                  <a:cubicBezTo>
                    <a:pt x="116246" y="39232"/>
                    <a:pt x="114968" y="40508"/>
                    <a:pt x="114329" y="42424"/>
                  </a:cubicBezTo>
                  <a:lnTo>
                    <a:pt x="108578" y="59660"/>
                  </a:lnTo>
                  <a:cubicBezTo>
                    <a:pt x="107939" y="61576"/>
                    <a:pt x="107939" y="62852"/>
                    <a:pt x="109217" y="64768"/>
                  </a:cubicBezTo>
                  <a:lnTo>
                    <a:pt x="111134" y="68598"/>
                  </a:lnTo>
                  <a:lnTo>
                    <a:pt x="110495" y="69236"/>
                  </a:lnTo>
                  <a:lnTo>
                    <a:pt x="106661" y="73067"/>
                  </a:lnTo>
                  <a:lnTo>
                    <a:pt x="103466" y="73067"/>
                  </a:lnTo>
                  <a:cubicBezTo>
                    <a:pt x="101549" y="73067"/>
                    <a:pt x="100271" y="73705"/>
                    <a:pt x="98993" y="74982"/>
                  </a:cubicBezTo>
                  <a:lnTo>
                    <a:pt x="93242" y="80727"/>
                  </a:lnTo>
                  <a:cubicBezTo>
                    <a:pt x="91964" y="82004"/>
                    <a:pt x="91325" y="83281"/>
                    <a:pt x="91325" y="85196"/>
                  </a:cubicBezTo>
                  <a:lnTo>
                    <a:pt x="91325" y="96687"/>
                  </a:lnTo>
                  <a:cubicBezTo>
                    <a:pt x="91325" y="100518"/>
                    <a:pt x="93881" y="103071"/>
                    <a:pt x="97715" y="103071"/>
                  </a:cubicBezTo>
                  <a:lnTo>
                    <a:pt x="120719" y="103071"/>
                  </a:lnTo>
                  <a:cubicBezTo>
                    <a:pt x="122636" y="103071"/>
                    <a:pt x="123914" y="102433"/>
                    <a:pt x="125191" y="101156"/>
                  </a:cubicBezTo>
                  <a:lnTo>
                    <a:pt x="129025" y="97326"/>
                  </a:lnTo>
                  <a:lnTo>
                    <a:pt x="139249" y="97326"/>
                  </a:lnTo>
                  <a:lnTo>
                    <a:pt x="143083" y="104987"/>
                  </a:lnTo>
                  <a:cubicBezTo>
                    <a:pt x="144361" y="106902"/>
                    <a:pt x="146278" y="108179"/>
                    <a:pt x="148834" y="108179"/>
                  </a:cubicBezTo>
                  <a:lnTo>
                    <a:pt x="154585" y="108179"/>
                  </a:lnTo>
                  <a:cubicBezTo>
                    <a:pt x="156502" y="108179"/>
                    <a:pt x="157780" y="107540"/>
                    <a:pt x="159058" y="106263"/>
                  </a:cubicBezTo>
                  <a:lnTo>
                    <a:pt x="160975" y="104348"/>
                  </a:lnTo>
                  <a:lnTo>
                    <a:pt x="165448" y="125415"/>
                  </a:lnTo>
                  <a:cubicBezTo>
                    <a:pt x="165448" y="126054"/>
                    <a:pt x="165448" y="126692"/>
                    <a:pt x="166087" y="126692"/>
                  </a:cubicBezTo>
                  <a:lnTo>
                    <a:pt x="171838" y="138183"/>
                  </a:lnTo>
                  <a:cubicBezTo>
                    <a:pt x="173116" y="140098"/>
                    <a:pt x="175033" y="141375"/>
                    <a:pt x="177589" y="141375"/>
                  </a:cubicBezTo>
                  <a:lnTo>
                    <a:pt x="188452" y="141375"/>
                  </a:lnTo>
                  <a:cubicBezTo>
                    <a:pt x="191008" y="141375"/>
                    <a:pt x="192925" y="140098"/>
                    <a:pt x="194203" y="138183"/>
                  </a:cubicBezTo>
                  <a:lnTo>
                    <a:pt x="199954" y="126692"/>
                  </a:lnTo>
                  <a:cubicBezTo>
                    <a:pt x="200593" y="126054"/>
                    <a:pt x="200593" y="124777"/>
                    <a:pt x="200593" y="124138"/>
                  </a:cubicBezTo>
                  <a:lnTo>
                    <a:pt x="200593" y="118393"/>
                  </a:lnTo>
                  <a:cubicBezTo>
                    <a:pt x="200593" y="116478"/>
                    <a:pt x="199954" y="115201"/>
                    <a:pt x="198676" y="113924"/>
                  </a:cubicBezTo>
                  <a:lnTo>
                    <a:pt x="194842" y="110094"/>
                  </a:lnTo>
                  <a:lnTo>
                    <a:pt x="198676" y="105625"/>
                  </a:lnTo>
                  <a:cubicBezTo>
                    <a:pt x="199315" y="104987"/>
                    <a:pt x="199315" y="104987"/>
                    <a:pt x="199954" y="104348"/>
                  </a:cubicBezTo>
                  <a:lnTo>
                    <a:pt x="212734" y="117116"/>
                  </a:lnTo>
                  <a:cubicBezTo>
                    <a:pt x="214012" y="117755"/>
                    <a:pt x="214651" y="118393"/>
                    <a:pt x="216568" y="118393"/>
                  </a:cubicBezTo>
                  <a:cubicBezTo>
                    <a:pt x="214012" y="143290"/>
                    <a:pt x="204427" y="164996"/>
                    <a:pt x="188452" y="182233"/>
                  </a:cubicBezTo>
                  <a:lnTo>
                    <a:pt x="188452" y="182233"/>
                  </a:lnTo>
                  <a:close/>
                </a:path>
              </a:pathLst>
            </a:custGeom>
            <a:grpFill/>
            <a:ln w="6390" cap="flat">
              <a:noFill/>
              <a:prstDash val="solid"/>
              <a:miter/>
            </a:ln>
          </p:spPr>
          <p:txBody>
            <a:bodyPr rtlCol="0" anchor="ctr"/>
            <a:lstStyle/>
            <a:p>
              <a:endParaRPr lang="en-US"/>
            </a:p>
          </p:txBody>
        </p:sp>
        <p:sp>
          <p:nvSpPr>
            <p:cNvPr id="13" name="Graphic 4">
              <a:extLst>
                <a:ext uri="{FF2B5EF4-FFF2-40B4-BE49-F238E27FC236}">
                  <a16:creationId xmlns:a16="http://schemas.microsoft.com/office/drawing/2014/main" id="{A779628F-56D9-B66B-8245-9895532F43F7}"/>
                </a:ext>
              </a:extLst>
            </p:cNvPr>
            <p:cNvSpPr/>
            <p:nvPr/>
          </p:nvSpPr>
          <p:spPr>
            <a:xfrm>
              <a:off x="619823" y="3440090"/>
              <a:ext cx="24043" cy="36014"/>
            </a:xfrm>
            <a:custGeom>
              <a:avLst/>
              <a:gdLst>
                <a:gd name="connsiteX0" fmla="*/ 10863 w 24043"/>
                <a:gd name="connsiteY0" fmla="*/ 34235 h 36014"/>
                <a:gd name="connsiteX1" fmla="*/ 16614 w 24043"/>
                <a:gd name="connsiteY1" fmla="*/ 28490 h 36014"/>
                <a:gd name="connsiteX2" fmla="*/ 17892 w 24043"/>
                <a:gd name="connsiteY2" fmla="*/ 25936 h 36014"/>
                <a:gd name="connsiteX3" fmla="*/ 23643 w 24043"/>
                <a:gd name="connsiteY3" fmla="*/ 8699 h 36014"/>
                <a:gd name="connsiteX4" fmla="*/ 19809 w 24043"/>
                <a:gd name="connsiteY4" fmla="*/ 400 h 36014"/>
                <a:gd name="connsiteX5" fmla="*/ 19809 w 24043"/>
                <a:gd name="connsiteY5" fmla="*/ 400 h 36014"/>
                <a:gd name="connsiteX6" fmla="*/ 11502 w 24043"/>
                <a:gd name="connsiteY6" fmla="*/ 4231 h 36014"/>
                <a:gd name="connsiteX7" fmla="*/ 6390 w 24043"/>
                <a:gd name="connsiteY7" fmla="*/ 19552 h 36014"/>
                <a:gd name="connsiteX8" fmla="*/ 1917 w 24043"/>
                <a:gd name="connsiteY8" fmla="*/ 24021 h 36014"/>
                <a:gd name="connsiteX9" fmla="*/ 1917 w 24043"/>
                <a:gd name="connsiteY9" fmla="*/ 32958 h 36014"/>
                <a:gd name="connsiteX10" fmla="*/ 10863 w 24043"/>
                <a:gd name="connsiteY10" fmla="*/ 34235 h 36014"/>
                <a:gd name="connsiteX11" fmla="*/ 10863 w 24043"/>
                <a:gd name="connsiteY11" fmla="*/ 34235 h 36014"/>
                <a:gd name="connsiteX12" fmla="*/ 10863 w 24043"/>
                <a:gd name="connsiteY12" fmla="*/ 34235 h 3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43" h="36014">
                  <a:moveTo>
                    <a:pt x="10863" y="34235"/>
                  </a:moveTo>
                  <a:lnTo>
                    <a:pt x="16614" y="28490"/>
                  </a:lnTo>
                  <a:cubicBezTo>
                    <a:pt x="17253" y="27851"/>
                    <a:pt x="17892" y="27213"/>
                    <a:pt x="17892" y="25936"/>
                  </a:cubicBezTo>
                  <a:lnTo>
                    <a:pt x="23643" y="8699"/>
                  </a:lnTo>
                  <a:cubicBezTo>
                    <a:pt x="24921" y="5507"/>
                    <a:pt x="23004" y="1677"/>
                    <a:pt x="19809" y="400"/>
                  </a:cubicBezTo>
                  <a:cubicBezTo>
                    <a:pt x="19809" y="400"/>
                    <a:pt x="19809" y="400"/>
                    <a:pt x="19809" y="400"/>
                  </a:cubicBezTo>
                  <a:cubicBezTo>
                    <a:pt x="16614" y="-877"/>
                    <a:pt x="12780" y="1039"/>
                    <a:pt x="11502" y="4231"/>
                  </a:cubicBezTo>
                  <a:lnTo>
                    <a:pt x="6390" y="19552"/>
                  </a:lnTo>
                  <a:lnTo>
                    <a:pt x="1917" y="24021"/>
                  </a:lnTo>
                  <a:cubicBezTo>
                    <a:pt x="-639" y="26574"/>
                    <a:pt x="-639" y="30405"/>
                    <a:pt x="1917" y="32958"/>
                  </a:cubicBezTo>
                  <a:cubicBezTo>
                    <a:pt x="4473" y="36789"/>
                    <a:pt x="8307" y="36789"/>
                    <a:pt x="10863" y="34235"/>
                  </a:cubicBezTo>
                  <a:cubicBezTo>
                    <a:pt x="10863" y="34235"/>
                    <a:pt x="10863" y="34235"/>
                    <a:pt x="10863" y="34235"/>
                  </a:cubicBezTo>
                  <a:lnTo>
                    <a:pt x="10863" y="34235"/>
                  </a:ln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1640288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BAF87A-ED9F-AFC1-A998-1B861C415783}"/>
              </a:ext>
            </a:extLst>
          </p:cNvPr>
          <p:cNvSpPr>
            <a:spLocks noGrp="1"/>
          </p:cNvSpPr>
          <p:nvPr>
            <p:ph type="body" sz="quarter" idx="13"/>
          </p:nvPr>
        </p:nvSpPr>
        <p:spPr>
          <a:xfrm>
            <a:off x="338656" y="242451"/>
            <a:ext cx="4590088" cy="454080"/>
          </a:xfrm>
        </p:spPr>
        <p:txBody>
          <a:bodyPr vert="horz" lIns="0" tIns="0" rIns="0" bIns="0" rtlCol="0" anchor="t">
            <a:noAutofit/>
          </a:bodyPr>
          <a:lstStyle/>
          <a:p>
            <a:r>
              <a:rPr lang="en-US" sz="3200" b="1">
                <a:latin typeface="Open Sans Light"/>
                <a:ea typeface="Open Sans Light"/>
                <a:cs typeface="Open Sans Light"/>
              </a:rPr>
              <a:t>Baseline Models</a:t>
            </a:r>
          </a:p>
        </p:txBody>
      </p:sp>
      <p:sp>
        <p:nvSpPr>
          <p:cNvPr id="3" name="Title 2">
            <a:extLst>
              <a:ext uri="{FF2B5EF4-FFF2-40B4-BE49-F238E27FC236}">
                <a16:creationId xmlns:a16="http://schemas.microsoft.com/office/drawing/2014/main" id="{D4EBAA2A-3064-3636-672B-D7F2DDD4A954}"/>
              </a:ext>
            </a:extLst>
          </p:cNvPr>
          <p:cNvSpPr>
            <a:spLocks noGrp="1"/>
          </p:cNvSpPr>
          <p:nvPr>
            <p:ph type="title"/>
          </p:nvPr>
        </p:nvSpPr>
        <p:spPr>
          <a:xfrm>
            <a:off x="273108" y="803961"/>
            <a:ext cx="3639637" cy="300212"/>
          </a:xfrm>
        </p:spPr>
        <p:txBody>
          <a:bodyPr/>
          <a:lstStyle/>
          <a:p>
            <a:r>
              <a:rPr lang="en-US" sz="1800" b="0">
                <a:latin typeface="Open Sans"/>
                <a:ea typeface="Open Sans"/>
                <a:cs typeface="Open Sans"/>
              </a:rPr>
              <a:t>Multi-Class Logistic Regression</a:t>
            </a:r>
            <a:endParaRPr lang="en-US" sz="1800" b="0"/>
          </a:p>
        </p:txBody>
      </p:sp>
      <p:sp>
        <p:nvSpPr>
          <p:cNvPr id="7" name="Title 2">
            <a:extLst>
              <a:ext uri="{FF2B5EF4-FFF2-40B4-BE49-F238E27FC236}">
                <a16:creationId xmlns:a16="http://schemas.microsoft.com/office/drawing/2014/main" id="{A2E5EDFB-CA7B-75B9-6E03-FD735E660DDA}"/>
              </a:ext>
            </a:extLst>
          </p:cNvPr>
          <p:cNvSpPr txBox="1">
            <a:spLocks/>
          </p:cNvSpPr>
          <p:nvPr/>
        </p:nvSpPr>
        <p:spPr>
          <a:xfrm>
            <a:off x="9249959" y="800685"/>
            <a:ext cx="2648218" cy="308405"/>
          </a:xfrm>
          <a:prstGeom prst="rect">
            <a:avLst/>
          </a:prstGeom>
        </p:spPr>
        <p:txBody>
          <a:bodyPr vert="horz" lIns="0" tIns="0" rIns="0" bIns="0" rtlCol="0" anchor="t" anchorCtr="0">
            <a:noAutofit/>
          </a:bodyPr>
          <a:lstStyle>
            <a:lvl1pPr marL="0" algn="l" defTabSz="1219170" rtl="0" eaLnBrk="1" latinLnBrk="0" hangingPunct="1">
              <a:lnSpc>
                <a:spcPct val="90000"/>
              </a:lnSpc>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800" b="0">
                <a:latin typeface="Open Sans"/>
                <a:ea typeface="Open Sans"/>
                <a:cs typeface="Open Sans"/>
              </a:rPr>
              <a:t>Decision Tree Model</a:t>
            </a:r>
          </a:p>
        </p:txBody>
      </p:sp>
    </p:spTree>
    <p:extLst>
      <p:ext uri="{BB962C8B-B14F-4D97-AF65-F5344CB8AC3E}">
        <p14:creationId xmlns:p14="http://schemas.microsoft.com/office/powerpoint/2010/main" val="1122824188"/>
      </p:ext>
    </p:extLst>
  </p:cSld>
  <p:clrMapOvr>
    <a:masterClrMapping/>
  </p:clrMapOvr>
  <p:transition>
    <p:fade/>
  </p:transition>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7B8CB-9ECC-4E4F-B00B-76F08EB0A271}"/>
              </a:ext>
            </a:extLst>
          </p:cNvPr>
          <p:cNvSpPr>
            <a:spLocks noGrp="1"/>
          </p:cNvSpPr>
          <p:nvPr>
            <p:ph type="title"/>
          </p:nvPr>
        </p:nvSpPr>
        <p:spPr/>
        <p:txBody>
          <a:bodyPr/>
          <a:lstStyle/>
          <a:p>
            <a:r>
              <a:rPr lang="en-US"/>
              <a:t>Final Model / Analysis</a:t>
            </a:r>
          </a:p>
        </p:txBody>
      </p:sp>
      <p:pic>
        <p:nvPicPr>
          <p:cNvPr id="14" name="Picture 13">
            <a:extLst>
              <a:ext uri="{FF2B5EF4-FFF2-40B4-BE49-F238E27FC236}">
                <a16:creationId xmlns:a16="http://schemas.microsoft.com/office/drawing/2014/main" id="{098A535E-53B8-4FCC-BF65-7D57B9A99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85" y="6234032"/>
            <a:ext cx="1007299" cy="531193"/>
          </a:xfrm>
          <a:prstGeom prst="rect">
            <a:avLst/>
          </a:prstGeom>
        </p:spPr>
      </p:pic>
      <p:sp>
        <p:nvSpPr>
          <p:cNvPr id="23" name="Text Placeholder 26">
            <a:extLst>
              <a:ext uri="{FF2B5EF4-FFF2-40B4-BE49-F238E27FC236}">
                <a16:creationId xmlns:a16="http://schemas.microsoft.com/office/drawing/2014/main" id="{9E01748D-E48B-4C7B-8FF2-0DB92BCE2DF9}"/>
              </a:ext>
            </a:extLst>
          </p:cNvPr>
          <p:cNvSpPr>
            <a:spLocks noGrp="1"/>
          </p:cNvSpPr>
          <p:nvPr>
            <p:ph type="body" sz="quarter" idx="13"/>
          </p:nvPr>
        </p:nvSpPr>
        <p:spPr>
          <a:xfrm>
            <a:off x="551688" y="684903"/>
            <a:ext cx="11390734" cy="454080"/>
          </a:xfrm>
        </p:spPr>
        <p:txBody>
          <a:bodyPr vert="horz" lIns="0" tIns="0" rIns="0" bIns="0" rtlCol="0" anchor="t">
            <a:noAutofit/>
          </a:bodyPr>
          <a:lstStyle/>
          <a:p>
            <a:r>
              <a:rPr lang="en-US">
                <a:latin typeface="Open Sans Light"/>
                <a:ea typeface="Open Sans Light"/>
                <a:cs typeface="Open Sans Light"/>
              </a:rPr>
              <a:t>Does director experience lead to a higher average percentage of Fresh ratings on Rotten Tomatoes?</a:t>
            </a:r>
            <a:endParaRPr lang="en-US"/>
          </a:p>
          <a:p>
            <a:endParaRPr lang="en-US"/>
          </a:p>
        </p:txBody>
      </p:sp>
    </p:spTree>
    <p:extLst>
      <p:ext uri="{BB962C8B-B14F-4D97-AF65-F5344CB8AC3E}">
        <p14:creationId xmlns:p14="http://schemas.microsoft.com/office/powerpoint/2010/main" val="29272505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7" name="Text Placeholder 26">
            <a:extLst>
              <a:ext uri="{FF2B5EF4-FFF2-40B4-BE49-F238E27FC236}">
                <a16:creationId xmlns:a16="http://schemas.microsoft.com/office/drawing/2014/main" id="{8F1DEBFA-B62D-4EC1-AFD4-4A40E957281E}"/>
              </a:ext>
            </a:extLst>
          </p:cNvPr>
          <p:cNvSpPr>
            <a:spLocks noGrp="1"/>
          </p:cNvSpPr>
          <p:nvPr>
            <p:ph type="body" sz="quarter" idx="14"/>
          </p:nvPr>
        </p:nvSpPr>
        <p:spPr/>
        <p:txBody>
          <a:bodyPr vert="horz" lIns="0" tIns="0" rIns="0" bIns="0" rtlCol="0" anchor="t">
            <a:noAutofit/>
          </a:bodyPr>
          <a:lstStyle/>
          <a:p>
            <a:pPr marL="285750" indent="-285750">
              <a:buChar char="•"/>
            </a:pPr>
            <a:r>
              <a:rPr lang="en-US" sz="1800">
                <a:cs typeface="Calibri"/>
              </a:rPr>
              <a:t>Long-Short-Term Memory model</a:t>
            </a:r>
          </a:p>
          <a:p>
            <a:pPr marL="285750" indent="-285750">
              <a:buChar char="•"/>
            </a:pPr>
            <a:endParaRPr lang="en-US" sz="1800">
              <a:cs typeface="Calibri"/>
            </a:endParaRPr>
          </a:p>
        </p:txBody>
      </p:sp>
      <p:sp>
        <p:nvSpPr>
          <p:cNvPr id="43" name="Arc 42"/>
          <p:cNvSpPr/>
          <p:nvPr/>
        </p:nvSpPr>
        <p:spPr bwMode="gray">
          <a:xfrm>
            <a:off x="3599949" y="1788725"/>
            <a:ext cx="4927424" cy="1868192"/>
          </a:xfrm>
          <a:prstGeom prst="arc">
            <a:avLst>
              <a:gd name="adj1" fmla="val 11400237"/>
              <a:gd name="adj2" fmla="val 21235583"/>
            </a:avLst>
          </a:prstGeom>
          <a:ln w="381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endParaRPr lang="en-US">
              <a:solidFill>
                <a:srgbClr val="000000"/>
              </a:solidFill>
            </a:endParaRPr>
          </a:p>
        </p:txBody>
      </p:sp>
      <p:sp>
        <p:nvSpPr>
          <p:cNvPr id="44" name="Rectangle 43"/>
          <p:cNvSpPr/>
          <p:nvPr/>
        </p:nvSpPr>
        <p:spPr bwMode="gray">
          <a:xfrm>
            <a:off x="914400" y="2633446"/>
            <a:ext cx="4372804" cy="3030656"/>
          </a:xfrm>
          <a:prstGeom prst="rect">
            <a:avLst/>
          </a:prstGeom>
          <a:solidFill>
            <a:schemeClr val="bg1"/>
          </a:solidFill>
          <a:ln w="9525">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365760" rIns="88900" bIns="88900" rtlCol="0" anchor="t"/>
          <a:lstStyle/>
          <a:p>
            <a:pPr marL="114300" lvl="1" indent="-114300">
              <a:spcBef>
                <a:spcPts val="600"/>
              </a:spcBef>
              <a:buSzPct val="100000"/>
              <a:buFont typeface="Arial"/>
              <a:buChar char="•"/>
              <a:defRPr/>
            </a:pPr>
            <a:endParaRPr lang="en-US" sz="1000">
              <a:solidFill>
                <a:schemeClr val="tx1"/>
              </a:solidFill>
            </a:endParaRPr>
          </a:p>
        </p:txBody>
      </p:sp>
      <p:sp>
        <p:nvSpPr>
          <p:cNvPr id="77" name="Rectangle 76"/>
          <p:cNvSpPr/>
          <p:nvPr/>
        </p:nvSpPr>
        <p:spPr bwMode="gray">
          <a:xfrm>
            <a:off x="1539086" y="2375108"/>
            <a:ext cx="4164575" cy="420994"/>
          </a:xfrm>
          <a:prstGeom prst="rect">
            <a:avLst/>
          </a:prstGeom>
          <a:solidFill>
            <a:schemeClr val="accent3"/>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sz="1400" b="1"/>
              <a:t>The market is looming in uncertainty…</a:t>
            </a:r>
            <a:endParaRPr lang="en-US" sz="1400" b="1">
              <a:solidFill>
                <a:schemeClr val="bg1"/>
              </a:solidFill>
              <a:cs typeface="Arial" pitchFamily="34" charset="0"/>
            </a:endParaRPr>
          </a:p>
        </p:txBody>
      </p:sp>
      <p:sp>
        <p:nvSpPr>
          <p:cNvPr id="78" name="Rectangle 77"/>
          <p:cNvSpPr/>
          <p:nvPr/>
        </p:nvSpPr>
        <p:spPr bwMode="gray">
          <a:xfrm>
            <a:off x="6488339" y="2633446"/>
            <a:ext cx="4372804" cy="3030656"/>
          </a:xfrm>
          <a:prstGeom prst="rect">
            <a:avLst/>
          </a:prstGeom>
          <a:solidFill>
            <a:schemeClr val="bg1"/>
          </a:solidFill>
          <a:ln w="9525">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lstStyle/>
          <a:p>
            <a:pPr marL="114300" lvl="1" indent="-114300">
              <a:spcBef>
                <a:spcPts val="600"/>
              </a:spcBef>
              <a:buSzPct val="100000"/>
              <a:buFont typeface="Arial"/>
              <a:buChar char="•"/>
              <a:defRPr/>
            </a:pPr>
            <a:endParaRPr lang="en-US" sz="1000">
              <a:solidFill>
                <a:schemeClr val="tx1"/>
              </a:solidFill>
            </a:endParaRPr>
          </a:p>
        </p:txBody>
      </p:sp>
      <p:sp>
        <p:nvSpPr>
          <p:cNvPr id="79" name="Rectangle 78"/>
          <p:cNvSpPr/>
          <p:nvPr/>
        </p:nvSpPr>
        <p:spPr bwMode="gray">
          <a:xfrm>
            <a:off x="7113025" y="5408627"/>
            <a:ext cx="4164575" cy="420994"/>
          </a:xfrm>
          <a:prstGeom prst="rect">
            <a:avLst/>
          </a:prstGeom>
          <a:solidFill>
            <a:schemeClr val="accent3"/>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sz="1400" b="1">
                <a:solidFill>
                  <a:schemeClr val="bg1"/>
                </a:solidFill>
                <a:cs typeface="Arial" pitchFamily="34" charset="0"/>
              </a:rPr>
              <a:t>…leading to rampant investor pressure on organizations to act</a:t>
            </a:r>
          </a:p>
        </p:txBody>
      </p:sp>
      <p:grpSp>
        <p:nvGrpSpPr>
          <p:cNvPr id="80" name="Group 79"/>
          <p:cNvGrpSpPr/>
          <p:nvPr/>
        </p:nvGrpSpPr>
        <p:grpSpPr>
          <a:xfrm>
            <a:off x="1106505" y="3269900"/>
            <a:ext cx="2670150" cy="461665"/>
            <a:chOff x="1603566" y="3437047"/>
            <a:chExt cx="2670150" cy="461665"/>
          </a:xfrm>
        </p:grpSpPr>
        <p:sp>
          <p:nvSpPr>
            <p:cNvPr id="81" name="TextBox 80">
              <a:extLst>
                <a:ext uri="{FF2B5EF4-FFF2-40B4-BE49-F238E27FC236}">
                  <a16:creationId xmlns:a16="http://schemas.microsoft.com/office/drawing/2014/main" id="{302F8EC5-D176-D146-80F4-9A82B9DC6853}"/>
                </a:ext>
              </a:extLst>
            </p:cNvPr>
            <p:cNvSpPr txBox="1"/>
            <p:nvPr/>
          </p:nvSpPr>
          <p:spPr>
            <a:xfrm>
              <a:off x="2033511" y="3437047"/>
              <a:ext cx="2240205" cy="461665"/>
            </a:xfrm>
            <a:prstGeom prst="rect">
              <a:avLst/>
            </a:prstGeom>
            <a:noFill/>
          </p:spPr>
          <p:txBody>
            <a:bodyPr wrap="square" rtlCol="0">
              <a:spAutoFit/>
            </a:bodyPr>
            <a:lstStyle/>
            <a:p>
              <a:r>
                <a:rPr lang="en-US" sz="1200" b="1"/>
                <a:t>Slow growth </a:t>
              </a:r>
              <a:r>
                <a:rPr lang="en-US" sz="1200"/>
                <a:t>in developed economies</a:t>
              </a:r>
            </a:p>
          </p:txBody>
        </p:sp>
        <p:grpSp>
          <p:nvGrpSpPr>
            <p:cNvPr id="82" name="Group 81">
              <a:extLst>
                <a:ext uri="{FF2B5EF4-FFF2-40B4-BE49-F238E27FC236}">
                  <a16:creationId xmlns:a16="http://schemas.microsoft.com/office/drawing/2014/main" id="{F84E6149-A47D-2B46-B10B-12CEC0D67C5E}"/>
                </a:ext>
              </a:extLst>
            </p:cNvPr>
            <p:cNvGrpSpPr>
              <a:grpSpLocks noChangeAspect="1"/>
            </p:cNvGrpSpPr>
            <p:nvPr/>
          </p:nvGrpSpPr>
          <p:grpSpPr>
            <a:xfrm>
              <a:off x="1603566" y="3489514"/>
              <a:ext cx="356730" cy="356730"/>
              <a:chOff x="10226676" y="1666875"/>
              <a:chExt cx="522288" cy="522288"/>
            </a:xfrm>
          </p:grpSpPr>
          <p:sp>
            <p:nvSpPr>
              <p:cNvPr id="83" name="Freeform 42">
                <a:extLst>
                  <a:ext uri="{FF2B5EF4-FFF2-40B4-BE49-F238E27FC236}">
                    <a16:creationId xmlns:a16="http://schemas.microsoft.com/office/drawing/2014/main" id="{0B3A988B-754A-364D-AE8A-61B8F149F454}"/>
                  </a:ext>
                </a:extLst>
              </p:cNvPr>
              <p:cNvSpPr>
                <a:spLocks noEditPoints="1"/>
              </p:cNvSpPr>
              <p:nvPr/>
            </p:nvSpPr>
            <p:spPr bwMode="auto">
              <a:xfrm>
                <a:off x="10226676" y="1666875"/>
                <a:ext cx="522288" cy="522288"/>
              </a:xfrm>
              <a:custGeom>
                <a:avLst/>
                <a:gdLst>
                  <a:gd name="T0" fmla="*/ 313 w 658"/>
                  <a:gd name="T1" fmla="*/ 657 h 658"/>
                  <a:gd name="T2" fmla="*/ 264 w 658"/>
                  <a:gd name="T3" fmla="*/ 651 h 658"/>
                  <a:gd name="T4" fmla="*/ 202 w 658"/>
                  <a:gd name="T5" fmla="*/ 633 h 658"/>
                  <a:gd name="T6" fmla="*/ 121 w 658"/>
                  <a:gd name="T7" fmla="*/ 583 h 658"/>
                  <a:gd name="T8" fmla="*/ 57 w 658"/>
                  <a:gd name="T9" fmla="*/ 513 h 658"/>
                  <a:gd name="T10" fmla="*/ 15 w 658"/>
                  <a:gd name="T11" fmla="*/ 427 h 658"/>
                  <a:gd name="T12" fmla="*/ 4 w 658"/>
                  <a:gd name="T13" fmla="*/ 379 h 658"/>
                  <a:gd name="T14" fmla="*/ 0 w 658"/>
                  <a:gd name="T15" fmla="*/ 329 h 658"/>
                  <a:gd name="T16" fmla="*/ 3 w 658"/>
                  <a:gd name="T17" fmla="*/ 296 h 658"/>
                  <a:gd name="T18" fmla="*/ 11 w 658"/>
                  <a:gd name="T19" fmla="*/ 247 h 658"/>
                  <a:gd name="T20" fmla="*/ 41 w 658"/>
                  <a:gd name="T21" fmla="*/ 172 h 658"/>
                  <a:gd name="T22" fmla="*/ 97 w 658"/>
                  <a:gd name="T23" fmla="*/ 97 h 658"/>
                  <a:gd name="T24" fmla="*/ 174 w 658"/>
                  <a:gd name="T25" fmla="*/ 41 h 658"/>
                  <a:gd name="T26" fmla="*/ 247 w 658"/>
                  <a:gd name="T27" fmla="*/ 11 h 658"/>
                  <a:gd name="T28" fmla="*/ 296 w 658"/>
                  <a:gd name="T29" fmla="*/ 3 h 658"/>
                  <a:gd name="T30" fmla="*/ 329 w 658"/>
                  <a:gd name="T31" fmla="*/ 0 h 658"/>
                  <a:gd name="T32" fmla="*/ 379 w 658"/>
                  <a:gd name="T33" fmla="*/ 4 h 658"/>
                  <a:gd name="T34" fmla="*/ 427 w 658"/>
                  <a:gd name="T35" fmla="*/ 15 h 658"/>
                  <a:gd name="T36" fmla="*/ 513 w 658"/>
                  <a:gd name="T37" fmla="*/ 57 h 658"/>
                  <a:gd name="T38" fmla="*/ 583 w 658"/>
                  <a:gd name="T39" fmla="*/ 120 h 658"/>
                  <a:gd name="T40" fmla="*/ 633 w 658"/>
                  <a:gd name="T41" fmla="*/ 202 h 658"/>
                  <a:gd name="T42" fmla="*/ 652 w 658"/>
                  <a:gd name="T43" fmla="*/ 263 h 658"/>
                  <a:gd name="T44" fmla="*/ 658 w 658"/>
                  <a:gd name="T45" fmla="*/ 312 h 658"/>
                  <a:gd name="T46" fmla="*/ 658 w 658"/>
                  <a:gd name="T47" fmla="*/ 347 h 658"/>
                  <a:gd name="T48" fmla="*/ 652 w 658"/>
                  <a:gd name="T49" fmla="*/ 395 h 658"/>
                  <a:gd name="T50" fmla="*/ 633 w 658"/>
                  <a:gd name="T51" fmla="*/ 457 h 658"/>
                  <a:gd name="T52" fmla="*/ 583 w 658"/>
                  <a:gd name="T53" fmla="*/ 539 h 658"/>
                  <a:gd name="T54" fmla="*/ 513 w 658"/>
                  <a:gd name="T55" fmla="*/ 602 h 658"/>
                  <a:gd name="T56" fmla="*/ 427 w 658"/>
                  <a:gd name="T57" fmla="*/ 643 h 658"/>
                  <a:gd name="T58" fmla="*/ 379 w 658"/>
                  <a:gd name="T59" fmla="*/ 654 h 658"/>
                  <a:gd name="T60" fmla="*/ 329 w 658"/>
                  <a:gd name="T61" fmla="*/ 658 h 658"/>
                  <a:gd name="T62" fmla="*/ 329 w 658"/>
                  <a:gd name="T63" fmla="*/ 38 h 658"/>
                  <a:gd name="T64" fmla="*/ 243 w 658"/>
                  <a:gd name="T65" fmla="*/ 51 h 658"/>
                  <a:gd name="T66" fmla="*/ 167 w 658"/>
                  <a:gd name="T67" fmla="*/ 88 h 658"/>
                  <a:gd name="T68" fmla="*/ 105 w 658"/>
                  <a:gd name="T69" fmla="*/ 144 h 658"/>
                  <a:gd name="T70" fmla="*/ 61 w 658"/>
                  <a:gd name="T71" fmla="*/ 216 h 658"/>
                  <a:gd name="T72" fmla="*/ 39 w 658"/>
                  <a:gd name="T73" fmla="*/ 300 h 658"/>
                  <a:gd name="T74" fmla="*/ 39 w 658"/>
                  <a:gd name="T75" fmla="*/ 359 h 658"/>
                  <a:gd name="T76" fmla="*/ 61 w 658"/>
                  <a:gd name="T77" fmla="*/ 442 h 658"/>
                  <a:gd name="T78" fmla="*/ 105 w 658"/>
                  <a:gd name="T79" fmla="*/ 514 h 658"/>
                  <a:gd name="T80" fmla="*/ 167 w 658"/>
                  <a:gd name="T81" fmla="*/ 571 h 658"/>
                  <a:gd name="T82" fmla="*/ 243 w 658"/>
                  <a:gd name="T83" fmla="*/ 607 h 658"/>
                  <a:gd name="T84" fmla="*/ 329 w 658"/>
                  <a:gd name="T85" fmla="*/ 621 h 658"/>
                  <a:gd name="T86" fmla="*/ 388 w 658"/>
                  <a:gd name="T87" fmla="*/ 614 h 658"/>
                  <a:gd name="T88" fmla="*/ 468 w 658"/>
                  <a:gd name="T89" fmla="*/ 586 h 658"/>
                  <a:gd name="T90" fmla="*/ 535 w 658"/>
                  <a:gd name="T91" fmla="*/ 535 h 658"/>
                  <a:gd name="T92" fmla="*/ 586 w 658"/>
                  <a:gd name="T93" fmla="*/ 467 h 658"/>
                  <a:gd name="T94" fmla="*/ 614 w 658"/>
                  <a:gd name="T95" fmla="*/ 388 h 658"/>
                  <a:gd name="T96" fmla="*/ 621 w 658"/>
                  <a:gd name="T97" fmla="*/ 329 h 658"/>
                  <a:gd name="T98" fmla="*/ 607 w 658"/>
                  <a:gd name="T99" fmla="*/ 243 h 658"/>
                  <a:gd name="T100" fmla="*/ 571 w 658"/>
                  <a:gd name="T101" fmla="*/ 167 h 658"/>
                  <a:gd name="T102" fmla="*/ 515 w 658"/>
                  <a:gd name="T103" fmla="*/ 105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6" y="657"/>
                    </a:lnTo>
                    <a:lnTo>
                      <a:pt x="280" y="654"/>
                    </a:lnTo>
                    <a:lnTo>
                      <a:pt x="264" y="651"/>
                    </a:lnTo>
                    <a:lnTo>
                      <a:pt x="247" y="647"/>
                    </a:lnTo>
                    <a:lnTo>
                      <a:pt x="231" y="643"/>
                    </a:lnTo>
                    <a:lnTo>
                      <a:pt x="202" y="633"/>
                    </a:lnTo>
                    <a:lnTo>
                      <a:pt x="174" y="618"/>
                    </a:lnTo>
                    <a:lnTo>
                      <a:pt x="145" y="602"/>
                    </a:lnTo>
                    <a:lnTo>
                      <a:pt x="121" y="583"/>
                    </a:lnTo>
                    <a:lnTo>
                      <a:pt x="97" y="561"/>
                    </a:lnTo>
                    <a:lnTo>
                      <a:pt x="76" y="539"/>
                    </a:lnTo>
                    <a:lnTo>
                      <a:pt x="57" y="513"/>
                    </a:lnTo>
                    <a:lnTo>
                      <a:pt x="41" y="486"/>
                    </a:lnTo>
                    <a:lnTo>
                      <a:pt x="27" y="457"/>
                    </a:lnTo>
                    <a:lnTo>
                      <a:pt x="15" y="427"/>
                    </a:lnTo>
                    <a:lnTo>
                      <a:pt x="11" y="411"/>
                    </a:lnTo>
                    <a:lnTo>
                      <a:pt x="7" y="395"/>
                    </a:lnTo>
                    <a:lnTo>
                      <a:pt x="4" y="379"/>
                    </a:lnTo>
                    <a:lnTo>
                      <a:pt x="3" y="363"/>
                    </a:lnTo>
                    <a:lnTo>
                      <a:pt x="2" y="347"/>
                    </a:lnTo>
                    <a:lnTo>
                      <a:pt x="0" y="329"/>
                    </a:lnTo>
                    <a:lnTo>
                      <a:pt x="0" y="329"/>
                    </a:lnTo>
                    <a:lnTo>
                      <a:pt x="2" y="312"/>
                    </a:lnTo>
                    <a:lnTo>
                      <a:pt x="3" y="296"/>
                    </a:lnTo>
                    <a:lnTo>
                      <a:pt x="4" y="280"/>
                    </a:lnTo>
                    <a:lnTo>
                      <a:pt x="7" y="263"/>
                    </a:lnTo>
                    <a:lnTo>
                      <a:pt x="11" y="247"/>
                    </a:lnTo>
                    <a:lnTo>
                      <a:pt x="15" y="231"/>
                    </a:lnTo>
                    <a:lnTo>
                      <a:pt x="27" y="202"/>
                    </a:lnTo>
                    <a:lnTo>
                      <a:pt x="41" y="172"/>
                    </a:lnTo>
                    <a:lnTo>
                      <a:pt x="57" y="145"/>
                    </a:lnTo>
                    <a:lnTo>
                      <a:pt x="76" y="120"/>
                    </a:lnTo>
                    <a:lnTo>
                      <a:pt x="97" y="97"/>
                    </a:lnTo>
                    <a:lnTo>
                      <a:pt x="121" y="75"/>
                    </a:lnTo>
                    <a:lnTo>
                      <a:pt x="145" y="57"/>
                    </a:lnTo>
                    <a:lnTo>
                      <a:pt x="174" y="41"/>
                    </a:lnTo>
                    <a:lnTo>
                      <a:pt x="202" y="27"/>
                    </a:lnTo>
                    <a:lnTo>
                      <a:pt x="231" y="15"/>
                    </a:lnTo>
                    <a:lnTo>
                      <a:pt x="247" y="11"/>
                    </a:lnTo>
                    <a:lnTo>
                      <a:pt x="264" y="7"/>
                    </a:lnTo>
                    <a:lnTo>
                      <a:pt x="280" y="4"/>
                    </a:lnTo>
                    <a:lnTo>
                      <a:pt x="296" y="3"/>
                    </a:lnTo>
                    <a:lnTo>
                      <a:pt x="313" y="2"/>
                    </a:lnTo>
                    <a:lnTo>
                      <a:pt x="329" y="0"/>
                    </a:lnTo>
                    <a:lnTo>
                      <a:pt x="329" y="0"/>
                    </a:lnTo>
                    <a:lnTo>
                      <a:pt x="347" y="2"/>
                    </a:lnTo>
                    <a:lnTo>
                      <a:pt x="363" y="3"/>
                    </a:lnTo>
                    <a:lnTo>
                      <a:pt x="379" y="4"/>
                    </a:lnTo>
                    <a:lnTo>
                      <a:pt x="395" y="7"/>
                    </a:lnTo>
                    <a:lnTo>
                      <a:pt x="411" y="11"/>
                    </a:lnTo>
                    <a:lnTo>
                      <a:pt x="427" y="15"/>
                    </a:lnTo>
                    <a:lnTo>
                      <a:pt x="457" y="27"/>
                    </a:lnTo>
                    <a:lnTo>
                      <a:pt x="486" y="41"/>
                    </a:lnTo>
                    <a:lnTo>
                      <a:pt x="513" y="57"/>
                    </a:lnTo>
                    <a:lnTo>
                      <a:pt x="539" y="75"/>
                    </a:lnTo>
                    <a:lnTo>
                      <a:pt x="562" y="97"/>
                    </a:lnTo>
                    <a:lnTo>
                      <a:pt x="583" y="120"/>
                    </a:lnTo>
                    <a:lnTo>
                      <a:pt x="602" y="145"/>
                    </a:lnTo>
                    <a:lnTo>
                      <a:pt x="618" y="172"/>
                    </a:lnTo>
                    <a:lnTo>
                      <a:pt x="633" y="202"/>
                    </a:lnTo>
                    <a:lnTo>
                      <a:pt x="644" y="231"/>
                    </a:lnTo>
                    <a:lnTo>
                      <a:pt x="648" y="247"/>
                    </a:lnTo>
                    <a:lnTo>
                      <a:pt x="652" y="263"/>
                    </a:lnTo>
                    <a:lnTo>
                      <a:pt x="654" y="280"/>
                    </a:lnTo>
                    <a:lnTo>
                      <a:pt x="657" y="296"/>
                    </a:lnTo>
                    <a:lnTo>
                      <a:pt x="658" y="312"/>
                    </a:lnTo>
                    <a:lnTo>
                      <a:pt x="658" y="329"/>
                    </a:lnTo>
                    <a:lnTo>
                      <a:pt x="658" y="329"/>
                    </a:lnTo>
                    <a:lnTo>
                      <a:pt x="658" y="347"/>
                    </a:lnTo>
                    <a:lnTo>
                      <a:pt x="657" y="363"/>
                    </a:lnTo>
                    <a:lnTo>
                      <a:pt x="654" y="379"/>
                    </a:lnTo>
                    <a:lnTo>
                      <a:pt x="652" y="395"/>
                    </a:lnTo>
                    <a:lnTo>
                      <a:pt x="648" y="411"/>
                    </a:lnTo>
                    <a:lnTo>
                      <a:pt x="644" y="427"/>
                    </a:lnTo>
                    <a:lnTo>
                      <a:pt x="633" y="457"/>
                    </a:lnTo>
                    <a:lnTo>
                      <a:pt x="618" y="486"/>
                    </a:lnTo>
                    <a:lnTo>
                      <a:pt x="602" y="513"/>
                    </a:lnTo>
                    <a:lnTo>
                      <a:pt x="583" y="539"/>
                    </a:lnTo>
                    <a:lnTo>
                      <a:pt x="562" y="561"/>
                    </a:lnTo>
                    <a:lnTo>
                      <a:pt x="539" y="583"/>
                    </a:lnTo>
                    <a:lnTo>
                      <a:pt x="513" y="602"/>
                    </a:lnTo>
                    <a:lnTo>
                      <a:pt x="486" y="618"/>
                    </a:lnTo>
                    <a:lnTo>
                      <a:pt x="457" y="633"/>
                    </a:lnTo>
                    <a:lnTo>
                      <a:pt x="427" y="643"/>
                    </a:lnTo>
                    <a:lnTo>
                      <a:pt x="411" y="647"/>
                    </a:lnTo>
                    <a:lnTo>
                      <a:pt x="395" y="651"/>
                    </a:lnTo>
                    <a:lnTo>
                      <a:pt x="379" y="654"/>
                    </a:lnTo>
                    <a:lnTo>
                      <a:pt x="363" y="657"/>
                    </a:lnTo>
                    <a:lnTo>
                      <a:pt x="347" y="657"/>
                    </a:lnTo>
                    <a:lnTo>
                      <a:pt x="329" y="658"/>
                    </a:lnTo>
                    <a:lnTo>
                      <a:pt x="329" y="658"/>
                    </a:lnTo>
                    <a:close/>
                    <a:moveTo>
                      <a:pt x="329" y="38"/>
                    </a:moveTo>
                    <a:lnTo>
                      <a:pt x="329" y="38"/>
                    </a:lnTo>
                    <a:lnTo>
                      <a:pt x="300" y="39"/>
                    </a:lnTo>
                    <a:lnTo>
                      <a:pt x="272" y="45"/>
                    </a:lnTo>
                    <a:lnTo>
                      <a:pt x="243" y="51"/>
                    </a:lnTo>
                    <a:lnTo>
                      <a:pt x="217" y="61"/>
                    </a:lnTo>
                    <a:lnTo>
                      <a:pt x="191" y="73"/>
                    </a:lnTo>
                    <a:lnTo>
                      <a:pt x="167" y="88"/>
                    </a:lnTo>
                    <a:lnTo>
                      <a:pt x="144" y="105"/>
                    </a:lnTo>
                    <a:lnTo>
                      <a:pt x="124" y="124"/>
                    </a:lnTo>
                    <a:lnTo>
                      <a:pt x="105" y="144"/>
                    </a:lnTo>
                    <a:lnTo>
                      <a:pt x="88" y="167"/>
                    </a:lnTo>
                    <a:lnTo>
                      <a:pt x="74" y="191"/>
                    </a:lnTo>
                    <a:lnTo>
                      <a:pt x="61" y="216"/>
                    </a:lnTo>
                    <a:lnTo>
                      <a:pt x="51" y="243"/>
                    </a:lnTo>
                    <a:lnTo>
                      <a:pt x="45" y="270"/>
                    </a:lnTo>
                    <a:lnTo>
                      <a:pt x="39" y="300"/>
                    </a:lnTo>
                    <a:lnTo>
                      <a:pt x="38" y="329"/>
                    </a:lnTo>
                    <a:lnTo>
                      <a:pt x="38" y="329"/>
                    </a:lnTo>
                    <a:lnTo>
                      <a:pt x="39" y="359"/>
                    </a:lnTo>
                    <a:lnTo>
                      <a:pt x="45" y="388"/>
                    </a:lnTo>
                    <a:lnTo>
                      <a:pt x="51" y="415"/>
                    </a:lnTo>
                    <a:lnTo>
                      <a:pt x="61" y="442"/>
                    </a:lnTo>
                    <a:lnTo>
                      <a:pt x="74" y="467"/>
                    </a:lnTo>
                    <a:lnTo>
                      <a:pt x="88" y="492"/>
                    </a:lnTo>
                    <a:lnTo>
                      <a:pt x="105" y="514"/>
                    </a:lnTo>
                    <a:lnTo>
                      <a:pt x="124" y="535"/>
                    </a:lnTo>
                    <a:lnTo>
                      <a:pt x="144" y="553"/>
                    </a:lnTo>
                    <a:lnTo>
                      <a:pt x="167" y="571"/>
                    </a:lnTo>
                    <a:lnTo>
                      <a:pt x="191" y="586"/>
                    </a:lnTo>
                    <a:lnTo>
                      <a:pt x="217" y="598"/>
                    </a:lnTo>
                    <a:lnTo>
                      <a:pt x="243" y="607"/>
                    </a:lnTo>
                    <a:lnTo>
                      <a:pt x="272" y="614"/>
                    </a:lnTo>
                    <a:lnTo>
                      <a:pt x="300" y="619"/>
                    </a:lnTo>
                    <a:lnTo>
                      <a:pt x="329" y="621"/>
                    </a:lnTo>
                    <a:lnTo>
                      <a:pt x="329" y="621"/>
                    </a:lnTo>
                    <a:lnTo>
                      <a:pt x="359" y="619"/>
                    </a:lnTo>
                    <a:lnTo>
                      <a:pt x="388" y="614"/>
                    </a:lnTo>
                    <a:lnTo>
                      <a:pt x="417" y="607"/>
                    </a:lnTo>
                    <a:lnTo>
                      <a:pt x="442" y="598"/>
                    </a:lnTo>
                    <a:lnTo>
                      <a:pt x="468" y="586"/>
                    </a:lnTo>
                    <a:lnTo>
                      <a:pt x="492" y="571"/>
                    </a:lnTo>
                    <a:lnTo>
                      <a:pt x="515" y="553"/>
                    </a:lnTo>
                    <a:lnTo>
                      <a:pt x="535" y="535"/>
                    </a:lnTo>
                    <a:lnTo>
                      <a:pt x="554" y="514"/>
                    </a:lnTo>
                    <a:lnTo>
                      <a:pt x="571" y="492"/>
                    </a:lnTo>
                    <a:lnTo>
                      <a:pt x="586" y="467"/>
                    </a:lnTo>
                    <a:lnTo>
                      <a:pt x="598" y="442"/>
                    </a:lnTo>
                    <a:lnTo>
                      <a:pt x="607" y="415"/>
                    </a:lnTo>
                    <a:lnTo>
                      <a:pt x="614" y="388"/>
                    </a:lnTo>
                    <a:lnTo>
                      <a:pt x="619" y="359"/>
                    </a:lnTo>
                    <a:lnTo>
                      <a:pt x="621" y="329"/>
                    </a:lnTo>
                    <a:lnTo>
                      <a:pt x="621" y="329"/>
                    </a:lnTo>
                    <a:lnTo>
                      <a:pt x="619" y="300"/>
                    </a:lnTo>
                    <a:lnTo>
                      <a:pt x="614" y="270"/>
                    </a:lnTo>
                    <a:lnTo>
                      <a:pt x="607" y="243"/>
                    </a:lnTo>
                    <a:lnTo>
                      <a:pt x="598" y="216"/>
                    </a:lnTo>
                    <a:lnTo>
                      <a:pt x="586" y="191"/>
                    </a:lnTo>
                    <a:lnTo>
                      <a:pt x="571" y="167"/>
                    </a:lnTo>
                    <a:lnTo>
                      <a:pt x="554" y="144"/>
                    </a:lnTo>
                    <a:lnTo>
                      <a:pt x="535" y="124"/>
                    </a:lnTo>
                    <a:lnTo>
                      <a:pt x="515" y="105"/>
                    </a:lnTo>
                    <a:lnTo>
                      <a:pt x="492" y="88"/>
                    </a:lnTo>
                    <a:lnTo>
                      <a:pt x="468" y="73"/>
                    </a:lnTo>
                    <a:lnTo>
                      <a:pt x="442" y="61"/>
                    </a:lnTo>
                    <a:lnTo>
                      <a:pt x="417" y="51"/>
                    </a:lnTo>
                    <a:lnTo>
                      <a:pt x="388" y="45"/>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82">
                <a:extLst>
                  <a:ext uri="{FF2B5EF4-FFF2-40B4-BE49-F238E27FC236}">
                    <a16:creationId xmlns:a16="http://schemas.microsoft.com/office/drawing/2014/main" id="{0D894770-C0CA-1140-A8FE-78936C176732}"/>
                  </a:ext>
                </a:extLst>
              </p:cNvPr>
              <p:cNvSpPr>
                <a:spLocks/>
              </p:cNvSpPr>
              <p:nvPr/>
            </p:nvSpPr>
            <p:spPr bwMode="auto">
              <a:xfrm>
                <a:off x="10483851" y="1919288"/>
                <a:ext cx="7938" cy="41275"/>
              </a:xfrm>
              <a:custGeom>
                <a:avLst/>
                <a:gdLst>
                  <a:gd name="T0" fmla="*/ 5 w 11"/>
                  <a:gd name="T1" fmla="*/ 0 h 51"/>
                  <a:gd name="T2" fmla="*/ 5 w 11"/>
                  <a:gd name="T3" fmla="*/ 0 h 51"/>
                  <a:gd name="T4" fmla="*/ 1 w 11"/>
                  <a:gd name="T5" fmla="*/ 2 h 51"/>
                  <a:gd name="T6" fmla="*/ 1 w 11"/>
                  <a:gd name="T7" fmla="*/ 4 h 51"/>
                  <a:gd name="T8" fmla="*/ 0 w 11"/>
                  <a:gd name="T9" fmla="*/ 5 h 51"/>
                  <a:gd name="T10" fmla="*/ 0 w 11"/>
                  <a:gd name="T11" fmla="*/ 45 h 51"/>
                  <a:gd name="T12" fmla="*/ 0 w 11"/>
                  <a:gd name="T13" fmla="*/ 45 h 51"/>
                  <a:gd name="T14" fmla="*/ 1 w 11"/>
                  <a:gd name="T15" fmla="*/ 48 h 51"/>
                  <a:gd name="T16" fmla="*/ 1 w 11"/>
                  <a:gd name="T17" fmla="*/ 49 h 51"/>
                  <a:gd name="T18" fmla="*/ 5 w 11"/>
                  <a:gd name="T19" fmla="*/ 51 h 51"/>
                  <a:gd name="T20" fmla="*/ 5 w 11"/>
                  <a:gd name="T21" fmla="*/ 51 h 51"/>
                  <a:gd name="T22" fmla="*/ 9 w 11"/>
                  <a:gd name="T23" fmla="*/ 49 h 51"/>
                  <a:gd name="T24" fmla="*/ 11 w 11"/>
                  <a:gd name="T25" fmla="*/ 48 h 51"/>
                  <a:gd name="T26" fmla="*/ 11 w 11"/>
                  <a:gd name="T27" fmla="*/ 45 h 51"/>
                  <a:gd name="T28" fmla="*/ 11 w 11"/>
                  <a:gd name="T29" fmla="*/ 5 h 51"/>
                  <a:gd name="T30" fmla="*/ 11 w 11"/>
                  <a:gd name="T31" fmla="*/ 5 h 51"/>
                  <a:gd name="T32" fmla="*/ 11 w 11"/>
                  <a:gd name="T33" fmla="*/ 4 h 51"/>
                  <a:gd name="T34" fmla="*/ 9 w 11"/>
                  <a:gd name="T35" fmla="*/ 2 h 51"/>
                  <a:gd name="T36" fmla="*/ 5 w 11"/>
                  <a:gd name="T37" fmla="*/ 0 h 51"/>
                  <a:gd name="T38" fmla="*/ 5 w 11"/>
                  <a:gd name="T3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51">
                    <a:moveTo>
                      <a:pt x="5" y="0"/>
                    </a:moveTo>
                    <a:lnTo>
                      <a:pt x="5" y="0"/>
                    </a:lnTo>
                    <a:lnTo>
                      <a:pt x="1" y="2"/>
                    </a:lnTo>
                    <a:lnTo>
                      <a:pt x="1" y="4"/>
                    </a:lnTo>
                    <a:lnTo>
                      <a:pt x="0" y="5"/>
                    </a:lnTo>
                    <a:lnTo>
                      <a:pt x="0" y="45"/>
                    </a:lnTo>
                    <a:lnTo>
                      <a:pt x="0" y="45"/>
                    </a:lnTo>
                    <a:lnTo>
                      <a:pt x="1" y="48"/>
                    </a:lnTo>
                    <a:lnTo>
                      <a:pt x="1" y="49"/>
                    </a:lnTo>
                    <a:lnTo>
                      <a:pt x="5" y="51"/>
                    </a:lnTo>
                    <a:lnTo>
                      <a:pt x="5" y="51"/>
                    </a:lnTo>
                    <a:lnTo>
                      <a:pt x="9" y="49"/>
                    </a:lnTo>
                    <a:lnTo>
                      <a:pt x="11" y="48"/>
                    </a:lnTo>
                    <a:lnTo>
                      <a:pt x="11" y="45"/>
                    </a:lnTo>
                    <a:lnTo>
                      <a:pt x="11" y="5"/>
                    </a:lnTo>
                    <a:lnTo>
                      <a:pt x="11" y="5"/>
                    </a:lnTo>
                    <a:lnTo>
                      <a:pt x="11" y="4"/>
                    </a:lnTo>
                    <a:lnTo>
                      <a:pt x="9" y="2"/>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83">
                <a:extLst>
                  <a:ext uri="{FF2B5EF4-FFF2-40B4-BE49-F238E27FC236}">
                    <a16:creationId xmlns:a16="http://schemas.microsoft.com/office/drawing/2014/main" id="{00365EF2-06B0-3B4A-88A3-CFB8C1BBB17E}"/>
                  </a:ext>
                </a:extLst>
              </p:cNvPr>
              <p:cNvSpPr>
                <a:spLocks/>
              </p:cNvSpPr>
              <p:nvPr/>
            </p:nvSpPr>
            <p:spPr bwMode="auto">
              <a:xfrm>
                <a:off x="10483851" y="1984375"/>
                <a:ext cx="7938" cy="47625"/>
              </a:xfrm>
              <a:custGeom>
                <a:avLst/>
                <a:gdLst>
                  <a:gd name="T0" fmla="*/ 5 w 11"/>
                  <a:gd name="T1" fmla="*/ 0 h 61"/>
                  <a:gd name="T2" fmla="*/ 5 w 11"/>
                  <a:gd name="T3" fmla="*/ 0 h 61"/>
                  <a:gd name="T4" fmla="*/ 1 w 11"/>
                  <a:gd name="T5" fmla="*/ 2 h 61"/>
                  <a:gd name="T6" fmla="*/ 1 w 11"/>
                  <a:gd name="T7" fmla="*/ 3 h 61"/>
                  <a:gd name="T8" fmla="*/ 0 w 11"/>
                  <a:gd name="T9" fmla="*/ 4 h 61"/>
                  <a:gd name="T10" fmla="*/ 0 w 11"/>
                  <a:gd name="T11" fmla="*/ 55 h 61"/>
                  <a:gd name="T12" fmla="*/ 0 w 11"/>
                  <a:gd name="T13" fmla="*/ 55 h 61"/>
                  <a:gd name="T14" fmla="*/ 1 w 11"/>
                  <a:gd name="T15" fmla="*/ 57 h 61"/>
                  <a:gd name="T16" fmla="*/ 1 w 11"/>
                  <a:gd name="T17" fmla="*/ 59 h 61"/>
                  <a:gd name="T18" fmla="*/ 5 w 11"/>
                  <a:gd name="T19" fmla="*/ 61 h 61"/>
                  <a:gd name="T20" fmla="*/ 5 w 11"/>
                  <a:gd name="T21" fmla="*/ 61 h 61"/>
                  <a:gd name="T22" fmla="*/ 9 w 11"/>
                  <a:gd name="T23" fmla="*/ 59 h 61"/>
                  <a:gd name="T24" fmla="*/ 11 w 11"/>
                  <a:gd name="T25" fmla="*/ 57 h 61"/>
                  <a:gd name="T26" fmla="*/ 11 w 11"/>
                  <a:gd name="T27" fmla="*/ 55 h 61"/>
                  <a:gd name="T28" fmla="*/ 11 w 11"/>
                  <a:gd name="T29" fmla="*/ 4 h 61"/>
                  <a:gd name="T30" fmla="*/ 11 w 11"/>
                  <a:gd name="T31" fmla="*/ 4 h 61"/>
                  <a:gd name="T32" fmla="*/ 11 w 11"/>
                  <a:gd name="T33" fmla="*/ 3 h 61"/>
                  <a:gd name="T34" fmla="*/ 9 w 11"/>
                  <a:gd name="T35" fmla="*/ 2 h 61"/>
                  <a:gd name="T36" fmla="*/ 5 w 11"/>
                  <a:gd name="T37" fmla="*/ 0 h 61"/>
                  <a:gd name="T38" fmla="*/ 5 w 11"/>
                  <a:gd name="T3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61">
                    <a:moveTo>
                      <a:pt x="5" y="0"/>
                    </a:moveTo>
                    <a:lnTo>
                      <a:pt x="5" y="0"/>
                    </a:lnTo>
                    <a:lnTo>
                      <a:pt x="1" y="2"/>
                    </a:lnTo>
                    <a:lnTo>
                      <a:pt x="1" y="3"/>
                    </a:lnTo>
                    <a:lnTo>
                      <a:pt x="0" y="4"/>
                    </a:lnTo>
                    <a:lnTo>
                      <a:pt x="0" y="55"/>
                    </a:lnTo>
                    <a:lnTo>
                      <a:pt x="0" y="55"/>
                    </a:lnTo>
                    <a:lnTo>
                      <a:pt x="1" y="57"/>
                    </a:lnTo>
                    <a:lnTo>
                      <a:pt x="1" y="59"/>
                    </a:lnTo>
                    <a:lnTo>
                      <a:pt x="5" y="61"/>
                    </a:lnTo>
                    <a:lnTo>
                      <a:pt x="5" y="61"/>
                    </a:lnTo>
                    <a:lnTo>
                      <a:pt x="9" y="59"/>
                    </a:lnTo>
                    <a:lnTo>
                      <a:pt x="11" y="57"/>
                    </a:lnTo>
                    <a:lnTo>
                      <a:pt x="11" y="55"/>
                    </a:lnTo>
                    <a:lnTo>
                      <a:pt x="11" y="4"/>
                    </a:lnTo>
                    <a:lnTo>
                      <a:pt x="11" y="4"/>
                    </a:lnTo>
                    <a:lnTo>
                      <a:pt x="11" y="3"/>
                    </a:lnTo>
                    <a:lnTo>
                      <a:pt x="9" y="2"/>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84">
                <a:extLst>
                  <a:ext uri="{FF2B5EF4-FFF2-40B4-BE49-F238E27FC236}">
                    <a16:creationId xmlns:a16="http://schemas.microsoft.com/office/drawing/2014/main" id="{2EEFC7B4-CC75-844D-9D96-BF72730CF321}"/>
                  </a:ext>
                </a:extLst>
              </p:cNvPr>
              <p:cNvSpPr>
                <a:spLocks/>
              </p:cNvSpPr>
              <p:nvPr/>
            </p:nvSpPr>
            <p:spPr bwMode="auto">
              <a:xfrm>
                <a:off x="10483851" y="1868488"/>
                <a:ext cx="7938" cy="31750"/>
              </a:xfrm>
              <a:custGeom>
                <a:avLst/>
                <a:gdLst>
                  <a:gd name="T0" fmla="*/ 5 w 11"/>
                  <a:gd name="T1" fmla="*/ 0 h 40"/>
                  <a:gd name="T2" fmla="*/ 5 w 11"/>
                  <a:gd name="T3" fmla="*/ 0 h 40"/>
                  <a:gd name="T4" fmla="*/ 1 w 11"/>
                  <a:gd name="T5" fmla="*/ 1 h 40"/>
                  <a:gd name="T6" fmla="*/ 1 w 11"/>
                  <a:gd name="T7" fmla="*/ 3 h 40"/>
                  <a:gd name="T8" fmla="*/ 0 w 11"/>
                  <a:gd name="T9" fmla="*/ 5 h 40"/>
                  <a:gd name="T10" fmla="*/ 0 w 11"/>
                  <a:gd name="T11" fmla="*/ 35 h 40"/>
                  <a:gd name="T12" fmla="*/ 0 w 11"/>
                  <a:gd name="T13" fmla="*/ 35 h 40"/>
                  <a:gd name="T14" fmla="*/ 1 w 11"/>
                  <a:gd name="T15" fmla="*/ 38 h 40"/>
                  <a:gd name="T16" fmla="*/ 1 w 11"/>
                  <a:gd name="T17" fmla="*/ 39 h 40"/>
                  <a:gd name="T18" fmla="*/ 5 w 11"/>
                  <a:gd name="T19" fmla="*/ 40 h 40"/>
                  <a:gd name="T20" fmla="*/ 5 w 11"/>
                  <a:gd name="T21" fmla="*/ 40 h 40"/>
                  <a:gd name="T22" fmla="*/ 9 w 11"/>
                  <a:gd name="T23" fmla="*/ 39 h 40"/>
                  <a:gd name="T24" fmla="*/ 11 w 11"/>
                  <a:gd name="T25" fmla="*/ 38 h 40"/>
                  <a:gd name="T26" fmla="*/ 11 w 11"/>
                  <a:gd name="T27" fmla="*/ 35 h 40"/>
                  <a:gd name="T28" fmla="*/ 11 w 11"/>
                  <a:gd name="T29" fmla="*/ 5 h 40"/>
                  <a:gd name="T30" fmla="*/ 11 w 11"/>
                  <a:gd name="T31" fmla="*/ 5 h 40"/>
                  <a:gd name="T32" fmla="*/ 11 w 11"/>
                  <a:gd name="T33" fmla="*/ 3 h 40"/>
                  <a:gd name="T34" fmla="*/ 9 w 11"/>
                  <a:gd name="T35" fmla="*/ 1 h 40"/>
                  <a:gd name="T36" fmla="*/ 5 w 11"/>
                  <a:gd name="T37" fmla="*/ 0 h 40"/>
                  <a:gd name="T38" fmla="*/ 5 w 11"/>
                  <a:gd name="T3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40">
                    <a:moveTo>
                      <a:pt x="5" y="0"/>
                    </a:moveTo>
                    <a:lnTo>
                      <a:pt x="5" y="0"/>
                    </a:lnTo>
                    <a:lnTo>
                      <a:pt x="1" y="1"/>
                    </a:lnTo>
                    <a:lnTo>
                      <a:pt x="1" y="3"/>
                    </a:lnTo>
                    <a:lnTo>
                      <a:pt x="0" y="5"/>
                    </a:lnTo>
                    <a:lnTo>
                      <a:pt x="0" y="35"/>
                    </a:lnTo>
                    <a:lnTo>
                      <a:pt x="0" y="35"/>
                    </a:lnTo>
                    <a:lnTo>
                      <a:pt x="1" y="38"/>
                    </a:lnTo>
                    <a:lnTo>
                      <a:pt x="1" y="39"/>
                    </a:lnTo>
                    <a:lnTo>
                      <a:pt x="5" y="40"/>
                    </a:lnTo>
                    <a:lnTo>
                      <a:pt x="5" y="40"/>
                    </a:lnTo>
                    <a:lnTo>
                      <a:pt x="9" y="39"/>
                    </a:lnTo>
                    <a:lnTo>
                      <a:pt x="11" y="38"/>
                    </a:lnTo>
                    <a:lnTo>
                      <a:pt x="11" y="35"/>
                    </a:lnTo>
                    <a:lnTo>
                      <a:pt x="11" y="5"/>
                    </a:lnTo>
                    <a:lnTo>
                      <a:pt x="11" y="5"/>
                    </a:lnTo>
                    <a:lnTo>
                      <a:pt x="11" y="3"/>
                    </a:lnTo>
                    <a:lnTo>
                      <a:pt x="9" y="1"/>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85">
                <a:extLst>
                  <a:ext uri="{FF2B5EF4-FFF2-40B4-BE49-F238E27FC236}">
                    <a16:creationId xmlns:a16="http://schemas.microsoft.com/office/drawing/2014/main" id="{AA557683-081A-2A46-80F7-B673B4C885D1}"/>
                  </a:ext>
                </a:extLst>
              </p:cNvPr>
              <p:cNvSpPr>
                <a:spLocks/>
              </p:cNvSpPr>
              <p:nvPr/>
            </p:nvSpPr>
            <p:spPr bwMode="auto">
              <a:xfrm>
                <a:off x="10331451" y="1838325"/>
                <a:ext cx="312738" cy="206375"/>
              </a:xfrm>
              <a:custGeom>
                <a:avLst/>
                <a:gdLst>
                  <a:gd name="T0" fmla="*/ 395 w 395"/>
                  <a:gd name="T1" fmla="*/ 21 h 259"/>
                  <a:gd name="T2" fmla="*/ 395 w 395"/>
                  <a:gd name="T3" fmla="*/ 21 h 259"/>
                  <a:gd name="T4" fmla="*/ 384 w 395"/>
                  <a:gd name="T5" fmla="*/ 0 h 259"/>
                  <a:gd name="T6" fmla="*/ 12 w 395"/>
                  <a:gd name="T7" fmla="*/ 0 h 259"/>
                  <a:gd name="T8" fmla="*/ 12 w 395"/>
                  <a:gd name="T9" fmla="*/ 0 h 259"/>
                  <a:gd name="T10" fmla="*/ 0 w 395"/>
                  <a:gd name="T11" fmla="*/ 21 h 259"/>
                  <a:gd name="T12" fmla="*/ 121 w 395"/>
                  <a:gd name="T13" fmla="*/ 21 h 259"/>
                  <a:gd name="T14" fmla="*/ 24 w 395"/>
                  <a:gd name="T15" fmla="*/ 240 h 259"/>
                  <a:gd name="T16" fmla="*/ 24 w 395"/>
                  <a:gd name="T17" fmla="*/ 240 h 259"/>
                  <a:gd name="T18" fmla="*/ 40 w 395"/>
                  <a:gd name="T19" fmla="*/ 259 h 259"/>
                  <a:gd name="T20" fmla="*/ 144 w 395"/>
                  <a:gd name="T21" fmla="*/ 21 h 259"/>
                  <a:gd name="T22" fmla="*/ 251 w 395"/>
                  <a:gd name="T23" fmla="*/ 21 h 259"/>
                  <a:gd name="T24" fmla="*/ 356 w 395"/>
                  <a:gd name="T25" fmla="*/ 259 h 259"/>
                  <a:gd name="T26" fmla="*/ 356 w 395"/>
                  <a:gd name="T27" fmla="*/ 259 h 259"/>
                  <a:gd name="T28" fmla="*/ 371 w 395"/>
                  <a:gd name="T29" fmla="*/ 240 h 259"/>
                  <a:gd name="T30" fmla="*/ 274 w 395"/>
                  <a:gd name="T31" fmla="*/ 21 h 259"/>
                  <a:gd name="T32" fmla="*/ 395 w 395"/>
                  <a:gd name="T33" fmla="*/ 2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59">
                    <a:moveTo>
                      <a:pt x="395" y="21"/>
                    </a:moveTo>
                    <a:lnTo>
                      <a:pt x="395" y="21"/>
                    </a:lnTo>
                    <a:lnTo>
                      <a:pt x="384" y="0"/>
                    </a:lnTo>
                    <a:lnTo>
                      <a:pt x="12" y="0"/>
                    </a:lnTo>
                    <a:lnTo>
                      <a:pt x="12" y="0"/>
                    </a:lnTo>
                    <a:lnTo>
                      <a:pt x="0" y="21"/>
                    </a:lnTo>
                    <a:lnTo>
                      <a:pt x="121" y="21"/>
                    </a:lnTo>
                    <a:lnTo>
                      <a:pt x="24" y="240"/>
                    </a:lnTo>
                    <a:lnTo>
                      <a:pt x="24" y="240"/>
                    </a:lnTo>
                    <a:lnTo>
                      <a:pt x="40" y="259"/>
                    </a:lnTo>
                    <a:lnTo>
                      <a:pt x="144" y="21"/>
                    </a:lnTo>
                    <a:lnTo>
                      <a:pt x="251" y="21"/>
                    </a:lnTo>
                    <a:lnTo>
                      <a:pt x="356" y="259"/>
                    </a:lnTo>
                    <a:lnTo>
                      <a:pt x="356" y="259"/>
                    </a:lnTo>
                    <a:lnTo>
                      <a:pt x="371" y="240"/>
                    </a:lnTo>
                    <a:lnTo>
                      <a:pt x="274" y="21"/>
                    </a:lnTo>
                    <a:lnTo>
                      <a:pt x="395"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8" name="Group 87"/>
          <p:cNvGrpSpPr/>
          <p:nvPr/>
        </p:nvGrpSpPr>
        <p:grpSpPr>
          <a:xfrm>
            <a:off x="1108684" y="4104695"/>
            <a:ext cx="2665793" cy="461665"/>
            <a:chOff x="1607923" y="4271842"/>
            <a:chExt cx="2665793" cy="461665"/>
          </a:xfrm>
        </p:grpSpPr>
        <p:sp>
          <p:nvSpPr>
            <p:cNvPr id="89" name="TextBox 88">
              <a:extLst>
                <a:ext uri="{FF2B5EF4-FFF2-40B4-BE49-F238E27FC236}">
                  <a16:creationId xmlns:a16="http://schemas.microsoft.com/office/drawing/2014/main" id="{194029C9-EA85-1D4D-9C62-5A1732FBB336}"/>
                </a:ext>
              </a:extLst>
            </p:cNvPr>
            <p:cNvSpPr txBox="1"/>
            <p:nvPr/>
          </p:nvSpPr>
          <p:spPr>
            <a:xfrm>
              <a:off x="2033511" y="4271842"/>
              <a:ext cx="2240205" cy="461665"/>
            </a:xfrm>
            <a:prstGeom prst="rect">
              <a:avLst/>
            </a:prstGeom>
            <a:noFill/>
          </p:spPr>
          <p:txBody>
            <a:bodyPr wrap="square" rtlCol="0">
              <a:spAutoFit/>
            </a:bodyPr>
            <a:lstStyle/>
            <a:p>
              <a:r>
                <a:rPr lang="en-US" sz="1200" b="1"/>
                <a:t>Low inflation </a:t>
              </a:r>
              <a:r>
                <a:rPr lang="en-US" sz="1200"/>
                <a:t>despite tighter labor markets</a:t>
              </a:r>
              <a:endParaRPr lang="en-US" sz="1200" b="1"/>
            </a:p>
          </p:txBody>
        </p:sp>
        <p:grpSp>
          <p:nvGrpSpPr>
            <p:cNvPr id="90" name="Group 89">
              <a:extLst>
                <a:ext uri="{FF2B5EF4-FFF2-40B4-BE49-F238E27FC236}">
                  <a16:creationId xmlns:a16="http://schemas.microsoft.com/office/drawing/2014/main" id="{BD35546A-96E6-0449-847B-A61997A0ACE9}"/>
                </a:ext>
              </a:extLst>
            </p:cNvPr>
            <p:cNvGrpSpPr>
              <a:grpSpLocks noChangeAspect="1"/>
            </p:cNvGrpSpPr>
            <p:nvPr/>
          </p:nvGrpSpPr>
          <p:grpSpPr>
            <a:xfrm>
              <a:off x="1607923" y="4324309"/>
              <a:ext cx="357814" cy="356730"/>
              <a:chOff x="1433513" y="1664335"/>
              <a:chExt cx="523875" cy="522288"/>
            </a:xfrm>
          </p:grpSpPr>
          <p:sp>
            <p:nvSpPr>
              <p:cNvPr id="91" name="Freeform 18">
                <a:extLst>
                  <a:ext uri="{FF2B5EF4-FFF2-40B4-BE49-F238E27FC236}">
                    <a16:creationId xmlns:a16="http://schemas.microsoft.com/office/drawing/2014/main" id="{C161A529-9547-7648-9EC0-2FC8EC39C5FE}"/>
                  </a:ext>
                </a:extLst>
              </p:cNvPr>
              <p:cNvSpPr>
                <a:spLocks noEditPoints="1"/>
              </p:cNvSpPr>
              <p:nvPr/>
            </p:nvSpPr>
            <p:spPr bwMode="auto">
              <a:xfrm>
                <a:off x="1433513" y="1664335"/>
                <a:ext cx="523875" cy="522288"/>
              </a:xfrm>
              <a:custGeom>
                <a:avLst/>
                <a:gdLst>
                  <a:gd name="T0" fmla="*/ 312 w 658"/>
                  <a:gd name="T1" fmla="*/ 658 h 658"/>
                  <a:gd name="T2" fmla="*/ 262 w 658"/>
                  <a:gd name="T3" fmla="*/ 651 h 658"/>
                  <a:gd name="T4" fmla="*/ 201 w 658"/>
                  <a:gd name="T5" fmla="*/ 632 h 658"/>
                  <a:gd name="T6" fmla="*/ 119 w 658"/>
                  <a:gd name="T7" fmla="*/ 582 h 658"/>
                  <a:gd name="T8" fmla="*/ 56 w 658"/>
                  <a:gd name="T9" fmla="*/ 513 h 658"/>
                  <a:gd name="T10" fmla="*/ 15 w 658"/>
                  <a:gd name="T11" fmla="*/ 427 h 658"/>
                  <a:gd name="T12" fmla="*/ 4 w 658"/>
                  <a:gd name="T13" fmla="*/ 380 h 658"/>
                  <a:gd name="T14" fmla="*/ 0 w 658"/>
                  <a:gd name="T15" fmla="*/ 328 h 658"/>
                  <a:gd name="T16" fmla="*/ 1 w 658"/>
                  <a:gd name="T17" fmla="*/ 295 h 658"/>
                  <a:gd name="T18" fmla="*/ 11 w 658"/>
                  <a:gd name="T19" fmla="*/ 246 h 658"/>
                  <a:gd name="T20" fmla="*/ 40 w 658"/>
                  <a:gd name="T21" fmla="*/ 173 h 658"/>
                  <a:gd name="T22" fmla="*/ 97 w 658"/>
                  <a:gd name="T23" fmla="*/ 96 h 658"/>
                  <a:gd name="T24" fmla="*/ 172 w 658"/>
                  <a:gd name="T25" fmla="*/ 39 h 658"/>
                  <a:gd name="T26" fmla="*/ 247 w 658"/>
                  <a:gd name="T27" fmla="*/ 10 h 658"/>
                  <a:gd name="T28" fmla="*/ 295 w 658"/>
                  <a:gd name="T29" fmla="*/ 2 h 658"/>
                  <a:gd name="T30" fmla="*/ 329 w 658"/>
                  <a:gd name="T31" fmla="*/ 0 h 658"/>
                  <a:gd name="T32" fmla="*/ 379 w 658"/>
                  <a:gd name="T33" fmla="*/ 5 h 658"/>
                  <a:gd name="T34" fmla="*/ 426 w 658"/>
                  <a:gd name="T35" fmla="*/ 15 h 658"/>
                  <a:gd name="T36" fmla="*/ 513 w 658"/>
                  <a:gd name="T37" fmla="*/ 57 h 658"/>
                  <a:gd name="T38" fmla="*/ 583 w 658"/>
                  <a:gd name="T39" fmla="*/ 120 h 658"/>
                  <a:gd name="T40" fmla="*/ 631 w 658"/>
                  <a:gd name="T41" fmla="*/ 201 h 658"/>
                  <a:gd name="T42" fmla="*/ 652 w 658"/>
                  <a:gd name="T43" fmla="*/ 263 h 658"/>
                  <a:gd name="T44" fmla="*/ 657 w 658"/>
                  <a:gd name="T45" fmla="*/ 312 h 658"/>
                  <a:gd name="T46" fmla="*/ 657 w 658"/>
                  <a:gd name="T47" fmla="*/ 346 h 658"/>
                  <a:gd name="T48" fmla="*/ 652 w 658"/>
                  <a:gd name="T49" fmla="*/ 396 h 658"/>
                  <a:gd name="T50" fmla="*/ 631 w 658"/>
                  <a:gd name="T51" fmla="*/ 457 h 658"/>
                  <a:gd name="T52" fmla="*/ 583 w 658"/>
                  <a:gd name="T53" fmla="*/ 538 h 658"/>
                  <a:gd name="T54" fmla="*/ 513 w 658"/>
                  <a:gd name="T55" fmla="*/ 601 h 658"/>
                  <a:gd name="T56" fmla="*/ 426 w 658"/>
                  <a:gd name="T57" fmla="*/ 643 h 658"/>
                  <a:gd name="T58" fmla="*/ 379 w 658"/>
                  <a:gd name="T59" fmla="*/ 654 h 658"/>
                  <a:gd name="T60" fmla="*/ 329 w 658"/>
                  <a:gd name="T61" fmla="*/ 658 h 658"/>
                  <a:gd name="T62" fmla="*/ 329 w 658"/>
                  <a:gd name="T63" fmla="*/ 38 h 658"/>
                  <a:gd name="T64" fmla="*/ 242 w 658"/>
                  <a:gd name="T65" fmla="*/ 50 h 658"/>
                  <a:gd name="T66" fmla="*/ 166 w 658"/>
                  <a:gd name="T67" fmla="*/ 88 h 658"/>
                  <a:gd name="T68" fmla="*/ 105 w 658"/>
                  <a:gd name="T69" fmla="*/ 144 h 658"/>
                  <a:gd name="T70" fmla="*/ 60 w 658"/>
                  <a:gd name="T71" fmla="*/ 216 h 658"/>
                  <a:gd name="T72" fmla="*/ 39 w 658"/>
                  <a:gd name="T73" fmla="*/ 299 h 658"/>
                  <a:gd name="T74" fmla="*/ 39 w 658"/>
                  <a:gd name="T75" fmla="*/ 359 h 658"/>
                  <a:gd name="T76" fmla="*/ 60 w 658"/>
                  <a:gd name="T77" fmla="*/ 443 h 658"/>
                  <a:gd name="T78" fmla="*/ 105 w 658"/>
                  <a:gd name="T79" fmla="*/ 514 h 658"/>
                  <a:gd name="T80" fmla="*/ 166 w 658"/>
                  <a:gd name="T81" fmla="*/ 570 h 658"/>
                  <a:gd name="T82" fmla="*/ 242 w 658"/>
                  <a:gd name="T83" fmla="*/ 607 h 658"/>
                  <a:gd name="T84" fmla="*/ 329 w 658"/>
                  <a:gd name="T85" fmla="*/ 620 h 658"/>
                  <a:gd name="T86" fmla="*/ 387 w 658"/>
                  <a:gd name="T87" fmla="*/ 615 h 658"/>
                  <a:gd name="T88" fmla="*/ 467 w 658"/>
                  <a:gd name="T89" fmla="*/ 585 h 658"/>
                  <a:gd name="T90" fmla="*/ 535 w 658"/>
                  <a:gd name="T91" fmla="*/ 535 h 658"/>
                  <a:gd name="T92" fmla="*/ 584 w 658"/>
                  <a:gd name="T93" fmla="*/ 468 h 658"/>
                  <a:gd name="T94" fmla="*/ 614 w 658"/>
                  <a:gd name="T95" fmla="*/ 388 h 658"/>
                  <a:gd name="T96" fmla="*/ 621 w 658"/>
                  <a:gd name="T97" fmla="*/ 328 h 658"/>
                  <a:gd name="T98" fmla="*/ 607 w 658"/>
                  <a:gd name="T99" fmla="*/ 242 h 658"/>
                  <a:gd name="T100" fmla="*/ 570 w 658"/>
                  <a:gd name="T101" fmla="*/ 166 h 658"/>
                  <a:gd name="T102" fmla="*/ 515 w 658"/>
                  <a:gd name="T103" fmla="*/ 104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2" y="658"/>
                    </a:lnTo>
                    <a:lnTo>
                      <a:pt x="295" y="656"/>
                    </a:lnTo>
                    <a:lnTo>
                      <a:pt x="279" y="654"/>
                    </a:lnTo>
                    <a:lnTo>
                      <a:pt x="262" y="651"/>
                    </a:lnTo>
                    <a:lnTo>
                      <a:pt x="247" y="648"/>
                    </a:lnTo>
                    <a:lnTo>
                      <a:pt x="231" y="643"/>
                    </a:lnTo>
                    <a:lnTo>
                      <a:pt x="201" y="632"/>
                    </a:lnTo>
                    <a:lnTo>
                      <a:pt x="172" y="619"/>
                    </a:lnTo>
                    <a:lnTo>
                      <a:pt x="145" y="601"/>
                    </a:lnTo>
                    <a:lnTo>
                      <a:pt x="119" y="582"/>
                    </a:lnTo>
                    <a:lnTo>
                      <a:pt x="97" y="561"/>
                    </a:lnTo>
                    <a:lnTo>
                      <a:pt x="75" y="538"/>
                    </a:lnTo>
                    <a:lnTo>
                      <a:pt x="56" y="513"/>
                    </a:lnTo>
                    <a:lnTo>
                      <a:pt x="40" y="486"/>
                    </a:lnTo>
                    <a:lnTo>
                      <a:pt x="25" y="457"/>
                    </a:lnTo>
                    <a:lnTo>
                      <a:pt x="15" y="427"/>
                    </a:lnTo>
                    <a:lnTo>
                      <a:pt x="11" y="412"/>
                    </a:lnTo>
                    <a:lnTo>
                      <a:pt x="7" y="396"/>
                    </a:lnTo>
                    <a:lnTo>
                      <a:pt x="4" y="380"/>
                    </a:lnTo>
                    <a:lnTo>
                      <a:pt x="1" y="362"/>
                    </a:lnTo>
                    <a:lnTo>
                      <a:pt x="0" y="346"/>
                    </a:lnTo>
                    <a:lnTo>
                      <a:pt x="0" y="328"/>
                    </a:lnTo>
                    <a:lnTo>
                      <a:pt x="0" y="328"/>
                    </a:lnTo>
                    <a:lnTo>
                      <a:pt x="0" y="312"/>
                    </a:lnTo>
                    <a:lnTo>
                      <a:pt x="1" y="295"/>
                    </a:lnTo>
                    <a:lnTo>
                      <a:pt x="4" y="279"/>
                    </a:lnTo>
                    <a:lnTo>
                      <a:pt x="7" y="263"/>
                    </a:lnTo>
                    <a:lnTo>
                      <a:pt x="11" y="246"/>
                    </a:lnTo>
                    <a:lnTo>
                      <a:pt x="15" y="232"/>
                    </a:lnTo>
                    <a:lnTo>
                      <a:pt x="25" y="201"/>
                    </a:lnTo>
                    <a:lnTo>
                      <a:pt x="40" y="173"/>
                    </a:lnTo>
                    <a:lnTo>
                      <a:pt x="56" y="146"/>
                    </a:lnTo>
                    <a:lnTo>
                      <a:pt x="75" y="120"/>
                    </a:lnTo>
                    <a:lnTo>
                      <a:pt x="97" y="96"/>
                    </a:lnTo>
                    <a:lnTo>
                      <a:pt x="119" y="76"/>
                    </a:lnTo>
                    <a:lnTo>
                      <a:pt x="145" y="57"/>
                    </a:lnTo>
                    <a:lnTo>
                      <a:pt x="172" y="39"/>
                    </a:lnTo>
                    <a:lnTo>
                      <a:pt x="201" y="26"/>
                    </a:lnTo>
                    <a:lnTo>
                      <a:pt x="231" y="15"/>
                    </a:lnTo>
                    <a:lnTo>
                      <a:pt x="247" y="10"/>
                    </a:lnTo>
                    <a:lnTo>
                      <a:pt x="262" y="7"/>
                    </a:lnTo>
                    <a:lnTo>
                      <a:pt x="279" y="5"/>
                    </a:lnTo>
                    <a:lnTo>
                      <a:pt x="295" y="2"/>
                    </a:lnTo>
                    <a:lnTo>
                      <a:pt x="312" y="0"/>
                    </a:lnTo>
                    <a:lnTo>
                      <a:pt x="329" y="0"/>
                    </a:lnTo>
                    <a:lnTo>
                      <a:pt x="329" y="0"/>
                    </a:lnTo>
                    <a:lnTo>
                      <a:pt x="345" y="0"/>
                    </a:lnTo>
                    <a:lnTo>
                      <a:pt x="363" y="2"/>
                    </a:lnTo>
                    <a:lnTo>
                      <a:pt x="379" y="5"/>
                    </a:lnTo>
                    <a:lnTo>
                      <a:pt x="395" y="7"/>
                    </a:lnTo>
                    <a:lnTo>
                      <a:pt x="411" y="10"/>
                    </a:lnTo>
                    <a:lnTo>
                      <a:pt x="426" y="15"/>
                    </a:lnTo>
                    <a:lnTo>
                      <a:pt x="457" y="26"/>
                    </a:lnTo>
                    <a:lnTo>
                      <a:pt x="485" y="39"/>
                    </a:lnTo>
                    <a:lnTo>
                      <a:pt x="513" y="57"/>
                    </a:lnTo>
                    <a:lnTo>
                      <a:pt x="537" y="76"/>
                    </a:lnTo>
                    <a:lnTo>
                      <a:pt x="562" y="96"/>
                    </a:lnTo>
                    <a:lnTo>
                      <a:pt x="583" y="120"/>
                    </a:lnTo>
                    <a:lnTo>
                      <a:pt x="602" y="146"/>
                    </a:lnTo>
                    <a:lnTo>
                      <a:pt x="618" y="173"/>
                    </a:lnTo>
                    <a:lnTo>
                      <a:pt x="631" y="201"/>
                    </a:lnTo>
                    <a:lnTo>
                      <a:pt x="644" y="232"/>
                    </a:lnTo>
                    <a:lnTo>
                      <a:pt x="648" y="246"/>
                    </a:lnTo>
                    <a:lnTo>
                      <a:pt x="652" y="263"/>
                    </a:lnTo>
                    <a:lnTo>
                      <a:pt x="654" y="279"/>
                    </a:lnTo>
                    <a:lnTo>
                      <a:pt x="656" y="295"/>
                    </a:lnTo>
                    <a:lnTo>
                      <a:pt x="657" y="312"/>
                    </a:lnTo>
                    <a:lnTo>
                      <a:pt x="658" y="328"/>
                    </a:lnTo>
                    <a:lnTo>
                      <a:pt x="658" y="328"/>
                    </a:lnTo>
                    <a:lnTo>
                      <a:pt x="657" y="346"/>
                    </a:lnTo>
                    <a:lnTo>
                      <a:pt x="656" y="362"/>
                    </a:lnTo>
                    <a:lnTo>
                      <a:pt x="654" y="380"/>
                    </a:lnTo>
                    <a:lnTo>
                      <a:pt x="652" y="396"/>
                    </a:lnTo>
                    <a:lnTo>
                      <a:pt x="648" y="412"/>
                    </a:lnTo>
                    <a:lnTo>
                      <a:pt x="644" y="427"/>
                    </a:lnTo>
                    <a:lnTo>
                      <a:pt x="631" y="457"/>
                    </a:lnTo>
                    <a:lnTo>
                      <a:pt x="618" y="486"/>
                    </a:lnTo>
                    <a:lnTo>
                      <a:pt x="602" y="513"/>
                    </a:lnTo>
                    <a:lnTo>
                      <a:pt x="583" y="538"/>
                    </a:lnTo>
                    <a:lnTo>
                      <a:pt x="562" y="561"/>
                    </a:lnTo>
                    <a:lnTo>
                      <a:pt x="537" y="582"/>
                    </a:lnTo>
                    <a:lnTo>
                      <a:pt x="513" y="601"/>
                    </a:lnTo>
                    <a:lnTo>
                      <a:pt x="485" y="619"/>
                    </a:lnTo>
                    <a:lnTo>
                      <a:pt x="457" y="632"/>
                    </a:lnTo>
                    <a:lnTo>
                      <a:pt x="426" y="643"/>
                    </a:lnTo>
                    <a:lnTo>
                      <a:pt x="411" y="648"/>
                    </a:lnTo>
                    <a:lnTo>
                      <a:pt x="395" y="651"/>
                    </a:lnTo>
                    <a:lnTo>
                      <a:pt x="379" y="654"/>
                    </a:lnTo>
                    <a:lnTo>
                      <a:pt x="363" y="656"/>
                    </a:lnTo>
                    <a:lnTo>
                      <a:pt x="345" y="658"/>
                    </a:lnTo>
                    <a:lnTo>
                      <a:pt x="329" y="658"/>
                    </a:lnTo>
                    <a:lnTo>
                      <a:pt x="329" y="658"/>
                    </a:lnTo>
                    <a:close/>
                    <a:moveTo>
                      <a:pt x="329" y="38"/>
                    </a:moveTo>
                    <a:lnTo>
                      <a:pt x="329" y="38"/>
                    </a:lnTo>
                    <a:lnTo>
                      <a:pt x="299" y="39"/>
                    </a:lnTo>
                    <a:lnTo>
                      <a:pt x="270" y="43"/>
                    </a:lnTo>
                    <a:lnTo>
                      <a:pt x="242" y="50"/>
                    </a:lnTo>
                    <a:lnTo>
                      <a:pt x="215" y="61"/>
                    </a:lnTo>
                    <a:lnTo>
                      <a:pt x="191" y="73"/>
                    </a:lnTo>
                    <a:lnTo>
                      <a:pt x="166" y="88"/>
                    </a:lnTo>
                    <a:lnTo>
                      <a:pt x="144" y="104"/>
                    </a:lnTo>
                    <a:lnTo>
                      <a:pt x="123" y="123"/>
                    </a:lnTo>
                    <a:lnTo>
                      <a:pt x="105" y="144"/>
                    </a:lnTo>
                    <a:lnTo>
                      <a:pt x="87" y="166"/>
                    </a:lnTo>
                    <a:lnTo>
                      <a:pt x="72" y="190"/>
                    </a:lnTo>
                    <a:lnTo>
                      <a:pt x="60" y="216"/>
                    </a:lnTo>
                    <a:lnTo>
                      <a:pt x="51" y="242"/>
                    </a:lnTo>
                    <a:lnTo>
                      <a:pt x="43" y="271"/>
                    </a:lnTo>
                    <a:lnTo>
                      <a:pt x="39" y="299"/>
                    </a:lnTo>
                    <a:lnTo>
                      <a:pt x="37" y="328"/>
                    </a:lnTo>
                    <a:lnTo>
                      <a:pt x="37" y="328"/>
                    </a:lnTo>
                    <a:lnTo>
                      <a:pt x="39" y="359"/>
                    </a:lnTo>
                    <a:lnTo>
                      <a:pt x="43" y="388"/>
                    </a:lnTo>
                    <a:lnTo>
                      <a:pt x="51" y="416"/>
                    </a:lnTo>
                    <a:lnTo>
                      <a:pt x="60" y="443"/>
                    </a:lnTo>
                    <a:lnTo>
                      <a:pt x="72" y="468"/>
                    </a:lnTo>
                    <a:lnTo>
                      <a:pt x="87" y="492"/>
                    </a:lnTo>
                    <a:lnTo>
                      <a:pt x="105" y="514"/>
                    </a:lnTo>
                    <a:lnTo>
                      <a:pt x="123" y="535"/>
                    </a:lnTo>
                    <a:lnTo>
                      <a:pt x="144" y="554"/>
                    </a:lnTo>
                    <a:lnTo>
                      <a:pt x="166" y="570"/>
                    </a:lnTo>
                    <a:lnTo>
                      <a:pt x="191" y="585"/>
                    </a:lnTo>
                    <a:lnTo>
                      <a:pt x="215" y="597"/>
                    </a:lnTo>
                    <a:lnTo>
                      <a:pt x="242" y="607"/>
                    </a:lnTo>
                    <a:lnTo>
                      <a:pt x="270" y="615"/>
                    </a:lnTo>
                    <a:lnTo>
                      <a:pt x="299" y="619"/>
                    </a:lnTo>
                    <a:lnTo>
                      <a:pt x="329" y="620"/>
                    </a:lnTo>
                    <a:lnTo>
                      <a:pt x="329" y="620"/>
                    </a:lnTo>
                    <a:lnTo>
                      <a:pt x="359" y="619"/>
                    </a:lnTo>
                    <a:lnTo>
                      <a:pt x="387" y="615"/>
                    </a:lnTo>
                    <a:lnTo>
                      <a:pt x="415" y="607"/>
                    </a:lnTo>
                    <a:lnTo>
                      <a:pt x="442" y="597"/>
                    </a:lnTo>
                    <a:lnTo>
                      <a:pt x="467" y="585"/>
                    </a:lnTo>
                    <a:lnTo>
                      <a:pt x="492" y="570"/>
                    </a:lnTo>
                    <a:lnTo>
                      <a:pt x="515" y="554"/>
                    </a:lnTo>
                    <a:lnTo>
                      <a:pt x="535" y="535"/>
                    </a:lnTo>
                    <a:lnTo>
                      <a:pt x="554" y="514"/>
                    </a:lnTo>
                    <a:lnTo>
                      <a:pt x="570" y="492"/>
                    </a:lnTo>
                    <a:lnTo>
                      <a:pt x="584" y="468"/>
                    </a:lnTo>
                    <a:lnTo>
                      <a:pt x="597" y="443"/>
                    </a:lnTo>
                    <a:lnTo>
                      <a:pt x="607" y="416"/>
                    </a:lnTo>
                    <a:lnTo>
                      <a:pt x="614" y="388"/>
                    </a:lnTo>
                    <a:lnTo>
                      <a:pt x="618" y="359"/>
                    </a:lnTo>
                    <a:lnTo>
                      <a:pt x="621" y="328"/>
                    </a:lnTo>
                    <a:lnTo>
                      <a:pt x="621" y="328"/>
                    </a:lnTo>
                    <a:lnTo>
                      <a:pt x="618" y="299"/>
                    </a:lnTo>
                    <a:lnTo>
                      <a:pt x="614" y="271"/>
                    </a:lnTo>
                    <a:lnTo>
                      <a:pt x="607" y="242"/>
                    </a:lnTo>
                    <a:lnTo>
                      <a:pt x="597" y="216"/>
                    </a:lnTo>
                    <a:lnTo>
                      <a:pt x="584" y="190"/>
                    </a:lnTo>
                    <a:lnTo>
                      <a:pt x="570" y="166"/>
                    </a:lnTo>
                    <a:lnTo>
                      <a:pt x="554" y="144"/>
                    </a:lnTo>
                    <a:lnTo>
                      <a:pt x="535" y="123"/>
                    </a:lnTo>
                    <a:lnTo>
                      <a:pt x="515" y="104"/>
                    </a:lnTo>
                    <a:lnTo>
                      <a:pt x="492" y="88"/>
                    </a:lnTo>
                    <a:lnTo>
                      <a:pt x="467" y="73"/>
                    </a:lnTo>
                    <a:lnTo>
                      <a:pt x="442" y="61"/>
                    </a:lnTo>
                    <a:lnTo>
                      <a:pt x="415" y="50"/>
                    </a:lnTo>
                    <a:lnTo>
                      <a:pt x="387" y="43"/>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6">
                <a:extLst>
                  <a:ext uri="{FF2B5EF4-FFF2-40B4-BE49-F238E27FC236}">
                    <a16:creationId xmlns:a16="http://schemas.microsoft.com/office/drawing/2014/main" id="{FD14570C-D9E8-1648-BDF4-CB0E01014D9B}"/>
                  </a:ext>
                </a:extLst>
              </p:cNvPr>
              <p:cNvSpPr>
                <a:spLocks/>
              </p:cNvSpPr>
              <p:nvPr/>
            </p:nvSpPr>
            <p:spPr bwMode="auto">
              <a:xfrm rot="5400000">
                <a:off x="1631156" y="1807210"/>
                <a:ext cx="128588" cy="239713"/>
              </a:xfrm>
              <a:custGeom>
                <a:avLst/>
                <a:gdLst>
                  <a:gd name="T0" fmla="*/ 134 w 162"/>
                  <a:gd name="T1" fmla="*/ 151 h 303"/>
                  <a:gd name="T2" fmla="*/ 0 w 162"/>
                  <a:gd name="T3" fmla="*/ 285 h 303"/>
                  <a:gd name="T4" fmla="*/ 16 w 162"/>
                  <a:gd name="T5" fmla="*/ 303 h 303"/>
                  <a:gd name="T6" fmla="*/ 158 w 162"/>
                  <a:gd name="T7" fmla="*/ 159 h 303"/>
                  <a:gd name="T8" fmla="*/ 158 w 162"/>
                  <a:gd name="T9" fmla="*/ 159 h 303"/>
                  <a:gd name="T10" fmla="*/ 161 w 162"/>
                  <a:gd name="T11" fmla="*/ 155 h 303"/>
                  <a:gd name="T12" fmla="*/ 162 w 162"/>
                  <a:gd name="T13" fmla="*/ 151 h 303"/>
                  <a:gd name="T14" fmla="*/ 162 w 162"/>
                  <a:gd name="T15" fmla="*/ 151 h 303"/>
                  <a:gd name="T16" fmla="*/ 161 w 162"/>
                  <a:gd name="T17" fmla="*/ 147 h 303"/>
                  <a:gd name="T18" fmla="*/ 158 w 162"/>
                  <a:gd name="T19" fmla="*/ 143 h 303"/>
                  <a:gd name="T20" fmla="*/ 16 w 162"/>
                  <a:gd name="T21" fmla="*/ 0 h 303"/>
                  <a:gd name="T22" fmla="*/ 0 w 162"/>
                  <a:gd name="T23" fmla="*/ 16 h 303"/>
                  <a:gd name="T24" fmla="*/ 134 w 162"/>
                  <a:gd name="T25"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03">
                    <a:moveTo>
                      <a:pt x="134" y="151"/>
                    </a:moveTo>
                    <a:lnTo>
                      <a:pt x="0" y="285"/>
                    </a:lnTo>
                    <a:lnTo>
                      <a:pt x="16" y="303"/>
                    </a:lnTo>
                    <a:lnTo>
                      <a:pt x="158" y="159"/>
                    </a:lnTo>
                    <a:lnTo>
                      <a:pt x="158" y="159"/>
                    </a:lnTo>
                    <a:lnTo>
                      <a:pt x="161" y="155"/>
                    </a:lnTo>
                    <a:lnTo>
                      <a:pt x="162" y="151"/>
                    </a:lnTo>
                    <a:lnTo>
                      <a:pt x="162" y="151"/>
                    </a:lnTo>
                    <a:lnTo>
                      <a:pt x="161" y="147"/>
                    </a:lnTo>
                    <a:lnTo>
                      <a:pt x="158" y="143"/>
                    </a:lnTo>
                    <a:lnTo>
                      <a:pt x="16" y="0"/>
                    </a:lnTo>
                    <a:lnTo>
                      <a:pt x="0" y="16"/>
                    </a:lnTo>
                    <a:lnTo>
                      <a:pt x="134"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6">
                <a:extLst>
                  <a:ext uri="{FF2B5EF4-FFF2-40B4-BE49-F238E27FC236}">
                    <a16:creationId xmlns:a16="http://schemas.microsoft.com/office/drawing/2014/main" id="{13B9B472-477C-734B-A3B2-FBEB2C751B44}"/>
                  </a:ext>
                </a:extLst>
              </p:cNvPr>
              <p:cNvSpPr>
                <a:spLocks/>
              </p:cNvSpPr>
              <p:nvPr/>
            </p:nvSpPr>
            <p:spPr bwMode="auto">
              <a:xfrm rot="5400000">
                <a:off x="1631156" y="1902458"/>
                <a:ext cx="128588" cy="239713"/>
              </a:xfrm>
              <a:custGeom>
                <a:avLst/>
                <a:gdLst>
                  <a:gd name="T0" fmla="*/ 134 w 162"/>
                  <a:gd name="T1" fmla="*/ 151 h 303"/>
                  <a:gd name="T2" fmla="*/ 0 w 162"/>
                  <a:gd name="T3" fmla="*/ 285 h 303"/>
                  <a:gd name="T4" fmla="*/ 16 w 162"/>
                  <a:gd name="T5" fmla="*/ 303 h 303"/>
                  <a:gd name="T6" fmla="*/ 158 w 162"/>
                  <a:gd name="T7" fmla="*/ 159 h 303"/>
                  <a:gd name="T8" fmla="*/ 158 w 162"/>
                  <a:gd name="T9" fmla="*/ 159 h 303"/>
                  <a:gd name="T10" fmla="*/ 161 w 162"/>
                  <a:gd name="T11" fmla="*/ 155 h 303"/>
                  <a:gd name="T12" fmla="*/ 162 w 162"/>
                  <a:gd name="T13" fmla="*/ 151 h 303"/>
                  <a:gd name="T14" fmla="*/ 162 w 162"/>
                  <a:gd name="T15" fmla="*/ 151 h 303"/>
                  <a:gd name="T16" fmla="*/ 161 w 162"/>
                  <a:gd name="T17" fmla="*/ 147 h 303"/>
                  <a:gd name="T18" fmla="*/ 158 w 162"/>
                  <a:gd name="T19" fmla="*/ 143 h 303"/>
                  <a:gd name="T20" fmla="*/ 16 w 162"/>
                  <a:gd name="T21" fmla="*/ 0 h 303"/>
                  <a:gd name="T22" fmla="*/ 0 w 162"/>
                  <a:gd name="T23" fmla="*/ 16 h 303"/>
                  <a:gd name="T24" fmla="*/ 134 w 162"/>
                  <a:gd name="T25"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03">
                    <a:moveTo>
                      <a:pt x="134" y="151"/>
                    </a:moveTo>
                    <a:lnTo>
                      <a:pt x="0" y="285"/>
                    </a:lnTo>
                    <a:lnTo>
                      <a:pt x="16" y="303"/>
                    </a:lnTo>
                    <a:lnTo>
                      <a:pt x="158" y="159"/>
                    </a:lnTo>
                    <a:lnTo>
                      <a:pt x="158" y="159"/>
                    </a:lnTo>
                    <a:lnTo>
                      <a:pt x="161" y="155"/>
                    </a:lnTo>
                    <a:lnTo>
                      <a:pt x="162" y="151"/>
                    </a:lnTo>
                    <a:lnTo>
                      <a:pt x="162" y="151"/>
                    </a:lnTo>
                    <a:lnTo>
                      <a:pt x="161" y="147"/>
                    </a:lnTo>
                    <a:lnTo>
                      <a:pt x="158" y="143"/>
                    </a:lnTo>
                    <a:lnTo>
                      <a:pt x="16" y="0"/>
                    </a:lnTo>
                    <a:lnTo>
                      <a:pt x="0" y="16"/>
                    </a:lnTo>
                    <a:lnTo>
                      <a:pt x="134"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4" name="Group 93"/>
          <p:cNvGrpSpPr/>
          <p:nvPr/>
        </p:nvGrpSpPr>
        <p:grpSpPr>
          <a:xfrm>
            <a:off x="1106505" y="4939490"/>
            <a:ext cx="2670150" cy="461665"/>
            <a:chOff x="1603566" y="5106637"/>
            <a:chExt cx="2670150" cy="461665"/>
          </a:xfrm>
        </p:grpSpPr>
        <p:sp>
          <p:nvSpPr>
            <p:cNvPr id="95" name="TextBox 94">
              <a:extLst>
                <a:ext uri="{FF2B5EF4-FFF2-40B4-BE49-F238E27FC236}">
                  <a16:creationId xmlns:a16="http://schemas.microsoft.com/office/drawing/2014/main" id="{4557463F-7E15-474E-AAC6-05F7CA873599}"/>
                </a:ext>
              </a:extLst>
            </p:cNvPr>
            <p:cNvSpPr txBox="1"/>
            <p:nvPr/>
          </p:nvSpPr>
          <p:spPr>
            <a:xfrm>
              <a:off x="2033511" y="5106637"/>
              <a:ext cx="2240205" cy="461665"/>
            </a:xfrm>
            <a:prstGeom prst="rect">
              <a:avLst/>
            </a:prstGeom>
            <a:noFill/>
          </p:spPr>
          <p:txBody>
            <a:bodyPr wrap="square" rtlCol="0">
              <a:spAutoFit/>
            </a:bodyPr>
            <a:lstStyle/>
            <a:p>
              <a:r>
                <a:rPr lang="en-US" sz="1200" b="1"/>
                <a:t>Asset price bubbles </a:t>
              </a:r>
              <a:r>
                <a:rPr lang="en-US" sz="1200"/>
                <a:t>&amp; risk from monetary tightening</a:t>
              </a:r>
              <a:endParaRPr lang="en-US" sz="1200" b="1"/>
            </a:p>
          </p:txBody>
        </p:sp>
        <p:grpSp>
          <p:nvGrpSpPr>
            <p:cNvPr id="96" name="Group 95">
              <a:extLst>
                <a:ext uri="{FF2B5EF4-FFF2-40B4-BE49-F238E27FC236}">
                  <a16:creationId xmlns:a16="http://schemas.microsoft.com/office/drawing/2014/main" id="{6A3BB679-3860-444A-816F-FF4FD4FA97A1}"/>
                </a:ext>
              </a:extLst>
            </p:cNvPr>
            <p:cNvGrpSpPr>
              <a:grpSpLocks noChangeAspect="1"/>
            </p:cNvGrpSpPr>
            <p:nvPr/>
          </p:nvGrpSpPr>
          <p:grpSpPr>
            <a:xfrm>
              <a:off x="1603566" y="5159104"/>
              <a:ext cx="356730" cy="356730"/>
              <a:chOff x="6711951" y="822325"/>
              <a:chExt cx="522288" cy="522288"/>
            </a:xfrm>
          </p:grpSpPr>
          <p:sp>
            <p:nvSpPr>
              <p:cNvPr id="97" name="Freeform 14">
                <a:extLst>
                  <a:ext uri="{FF2B5EF4-FFF2-40B4-BE49-F238E27FC236}">
                    <a16:creationId xmlns:a16="http://schemas.microsoft.com/office/drawing/2014/main" id="{5D93BD71-8AB3-4448-BD2B-7F9A7DAA0116}"/>
                  </a:ext>
                </a:extLst>
              </p:cNvPr>
              <p:cNvSpPr>
                <a:spLocks noEditPoints="1"/>
              </p:cNvSpPr>
              <p:nvPr/>
            </p:nvSpPr>
            <p:spPr bwMode="auto">
              <a:xfrm>
                <a:off x="6711951" y="822325"/>
                <a:ext cx="522288" cy="522288"/>
              </a:xfrm>
              <a:custGeom>
                <a:avLst/>
                <a:gdLst>
                  <a:gd name="T0" fmla="*/ 313 w 658"/>
                  <a:gd name="T1" fmla="*/ 658 h 658"/>
                  <a:gd name="T2" fmla="*/ 263 w 658"/>
                  <a:gd name="T3" fmla="*/ 651 h 658"/>
                  <a:gd name="T4" fmla="*/ 202 w 658"/>
                  <a:gd name="T5" fmla="*/ 633 h 658"/>
                  <a:gd name="T6" fmla="*/ 121 w 658"/>
                  <a:gd name="T7" fmla="*/ 583 h 658"/>
                  <a:gd name="T8" fmla="*/ 56 w 658"/>
                  <a:gd name="T9" fmla="*/ 513 h 658"/>
                  <a:gd name="T10" fmla="*/ 15 w 658"/>
                  <a:gd name="T11" fmla="*/ 427 h 658"/>
                  <a:gd name="T12" fmla="*/ 4 w 658"/>
                  <a:gd name="T13" fmla="*/ 379 h 658"/>
                  <a:gd name="T14" fmla="*/ 0 w 658"/>
                  <a:gd name="T15" fmla="*/ 329 h 658"/>
                  <a:gd name="T16" fmla="*/ 3 w 658"/>
                  <a:gd name="T17" fmla="*/ 295 h 658"/>
                  <a:gd name="T18" fmla="*/ 11 w 658"/>
                  <a:gd name="T19" fmla="*/ 247 h 658"/>
                  <a:gd name="T20" fmla="*/ 40 w 658"/>
                  <a:gd name="T21" fmla="*/ 173 h 658"/>
                  <a:gd name="T22" fmla="*/ 97 w 658"/>
                  <a:gd name="T23" fmla="*/ 97 h 658"/>
                  <a:gd name="T24" fmla="*/ 173 w 658"/>
                  <a:gd name="T25" fmla="*/ 40 h 658"/>
                  <a:gd name="T26" fmla="*/ 247 w 658"/>
                  <a:gd name="T27" fmla="*/ 11 h 658"/>
                  <a:gd name="T28" fmla="*/ 296 w 658"/>
                  <a:gd name="T29" fmla="*/ 3 h 658"/>
                  <a:gd name="T30" fmla="*/ 329 w 658"/>
                  <a:gd name="T31" fmla="*/ 0 h 658"/>
                  <a:gd name="T32" fmla="*/ 379 w 658"/>
                  <a:gd name="T33" fmla="*/ 4 h 658"/>
                  <a:gd name="T34" fmla="*/ 427 w 658"/>
                  <a:gd name="T35" fmla="*/ 15 h 658"/>
                  <a:gd name="T36" fmla="*/ 513 w 658"/>
                  <a:gd name="T37" fmla="*/ 56 h 658"/>
                  <a:gd name="T38" fmla="*/ 583 w 658"/>
                  <a:gd name="T39" fmla="*/ 121 h 658"/>
                  <a:gd name="T40" fmla="*/ 633 w 658"/>
                  <a:gd name="T41" fmla="*/ 201 h 658"/>
                  <a:gd name="T42" fmla="*/ 651 w 658"/>
                  <a:gd name="T43" fmla="*/ 263 h 658"/>
                  <a:gd name="T44" fmla="*/ 658 w 658"/>
                  <a:gd name="T45" fmla="*/ 313 h 658"/>
                  <a:gd name="T46" fmla="*/ 658 w 658"/>
                  <a:gd name="T47" fmla="*/ 347 h 658"/>
                  <a:gd name="T48" fmla="*/ 651 w 658"/>
                  <a:gd name="T49" fmla="*/ 396 h 658"/>
                  <a:gd name="T50" fmla="*/ 633 w 658"/>
                  <a:gd name="T51" fmla="*/ 457 h 658"/>
                  <a:gd name="T52" fmla="*/ 583 w 658"/>
                  <a:gd name="T53" fmla="*/ 539 h 658"/>
                  <a:gd name="T54" fmla="*/ 513 w 658"/>
                  <a:gd name="T55" fmla="*/ 602 h 658"/>
                  <a:gd name="T56" fmla="*/ 427 w 658"/>
                  <a:gd name="T57" fmla="*/ 643 h 658"/>
                  <a:gd name="T58" fmla="*/ 379 w 658"/>
                  <a:gd name="T59" fmla="*/ 654 h 658"/>
                  <a:gd name="T60" fmla="*/ 329 w 658"/>
                  <a:gd name="T61" fmla="*/ 658 h 658"/>
                  <a:gd name="T62" fmla="*/ 329 w 658"/>
                  <a:gd name="T63" fmla="*/ 38 h 658"/>
                  <a:gd name="T64" fmla="*/ 243 w 658"/>
                  <a:gd name="T65" fmla="*/ 51 h 658"/>
                  <a:gd name="T66" fmla="*/ 167 w 658"/>
                  <a:gd name="T67" fmla="*/ 89 h 658"/>
                  <a:gd name="T68" fmla="*/ 105 w 658"/>
                  <a:gd name="T69" fmla="*/ 144 h 658"/>
                  <a:gd name="T70" fmla="*/ 62 w 658"/>
                  <a:gd name="T71" fmla="*/ 216 h 658"/>
                  <a:gd name="T72" fmla="*/ 40 w 658"/>
                  <a:gd name="T73" fmla="*/ 300 h 658"/>
                  <a:gd name="T74" fmla="*/ 40 w 658"/>
                  <a:gd name="T75" fmla="*/ 359 h 658"/>
                  <a:gd name="T76" fmla="*/ 62 w 658"/>
                  <a:gd name="T77" fmla="*/ 443 h 658"/>
                  <a:gd name="T78" fmla="*/ 105 w 658"/>
                  <a:gd name="T79" fmla="*/ 514 h 658"/>
                  <a:gd name="T80" fmla="*/ 167 w 658"/>
                  <a:gd name="T81" fmla="*/ 571 h 658"/>
                  <a:gd name="T82" fmla="*/ 243 w 658"/>
                  <a:gd name="T83" fmla="*/ 607 h 658"/>
                  <a:gd name="T84" fmla="*/ 329 w 658"/>
                  <a:gd name="T85" fmla="*/ 621 h 658"/>
                  <a:gd name="T86" fmla="*/ 388 w 658"/>
                  <a:gd name="T87" fmla="*/ 615 h 658"/>
                  <a:gd name="T88" fmla="*/ 467 w 658"/>
                  <a:gd name="T89" fmla="*/ 586 h 658"/>
                  <a:gd name="T90" fmla="*/ 535 w 658"/>
                  <a:gd name="T91" fmla="*/ 535 h 658"/>
                  <a:gd name="T92" fmla="*/ 586 w 658"/>
                  <a:gd name="T93" fmla="*/ 467 h 658"/>
                  <a:gd name="T94" fmla="*/ 615 w 658"/>
                  <a:gd name="T95" fmla="*/ 388 h 658"/>
                  <a:gd name="T96" fmla="*/ 621 w 658"/>
                  <a:gd name="T97" fmla="*/ 329 h 658"/>
                  <a:gd name="T98" fmla="*/ 607 w 658"/>
                  <a:gd name="T99" fmla="*/ 243 h 658"/>
                  <a:gd name="T100" fmla="*/ 571 w 658"/>
                  <a:gd name="T101" fmla="*/ 167 h 658"/>
                  <a:gd name="T102" fmla="*/ 514 w 658"/>
                  <a:gd name="T103" fmla="*/ 105 h 658"/>
                  <a:gd name="T104" fmla="*/ 443 w 658"/>
                  <a:gd name="T105" fmla="*/ 62 h 658"/>
                  <a:gd name="T106" fmla="*/ 359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8"/>
                    </a:lnTo>
                    <a:lnTo>
                      <a:pt x="296" y="657"/>
                    </a:lnTo>
                    <a:lnTo>
                      <a:pt x="279" y="654"/>
                    </a:lnTo>
                    <a:lnTo>
                      <a:pt x="263" y="651"/>
                    </a:lnTo>
                    <a:lnTo>
                      <a:pt x="247" y="647"/>
                    </a:lnTo>
                    <a:lnTo>
                      <a:pt x="232" y="643"/>
                    </a:lnTo>
                    <a:lnTo>
                      <a:pt x="202" y="633"/>
                    </a:lnTo>
                    <a:lnTo>
                      <a:pt x="173" y="618"/>
                    </a:lnTo>
                    <a:lnTo>
                      <a:pt x="145" y="602"/>
                    </a:lnTo>
                    <a:lnTo>
                      <a:pt x="121" y="583"/>
                    </a:lnTo>
                    <a:lnTo>
                      <a:pt x="97" y="561"/>
                    </a:lnTo>
                    <a:lnTo>
                      <a:pt x="75" y="539"/>
                    </a:lnTo>
                    <a:lnTo>
                      <a:pt x="56" y="513"/>
                    </a:lnTo>
                    <a:lnTo>
                      <a:pt x="40" y="486"/>
                    </a:lnTo>
                    <a:lnTo>
                      <a:pt x="27" y="457"/>
                    </a:lnTo>
                    <a:lnTo>
                      <a:pt x="15" y="427"/>
                    </a:lnTo>
                    <a:lnTo>
                      <a:pt x="11" y="411"/>
                    </a:lnTo>
                    <a:lnTo>
                      <a:pt x="7" y="396"/>
                    </a:lnTo>
                    <a:lnTo>
                      <a:pt x="4" y="379"/>
                    </a:lnTo>
                    <a:lnTo>
                      <a:pt x="3" y="363"/>
                    </a:lnTo>
                    <a:lnTo>
                      <a:pt x="1" y="347"/>
                    </a:lnTo>
                    <a:lnTo>
                      <a:pt x="0" y="329"/>
                    </a:lnTo>
                    <a:lnTo>
                      <a:pt x="0" y="329"/>
                    </a:lnTo>
                    <a:lnTo>
                      <a:pt x="1" y="313"/>
                    </a:lnTo>
                    <a:lnTo>
                      <a:pt x="3" y="295"/>
                    </a:lnTo>
                    <a:lnTo>
                      <a:pt x="4" y="279"/>
                    </a:lnTo>
                    <a:lnTo>
                      <a:pt x="7" y="263"/>
                    </a:lnTo>
                    <a:lnTo>
                      <a:pt x="11" y="247"/>
                    </a:lnTo>
                    <a:lnTo>
                      <a:pt x="15" y="232"/>
                    </a:lnTo>
                    <a:lnTo>
                      <a:pt x="27" y="201"/>
                    </a:lnTo>
                    <a:lnTo>
                      <a:pt x="40" y="173"/>
                    </a:lnTo>
                    <a:lnTo>
                      <a:pt x="56" y="145"/>
                    </a:lnTo>
                    <a:lnTo>
                      <a:pt x="75" y="121"/>
                    </a:lnTo>
                    <a:lnTo>
                      <a:pt x="97" y="97"/>
                    </a:lnTo>
                    <a:lnTo>
                      <a:pt x="121" y="75"/>
                    </a:lnTo>
                    <a:lnTo>
                      <a:pt x="145" y="56"/>
                    </a:lnTo>
                    <a:lnTo>
                      <a:pt x="173" y="40"/>
                    </a:lnTo>
                    <a:lnTo>
                      <a:pt x="202" y="27"/>
                    </a:lnTo>
                    <a:lnTo>
                      <a:pt x="232" y="15"/>
                    </a:lnTo>
                    <a:lnTo>
                      <a:pt x="247" y="11"/>
                    </a:lnTo>
                    <a:lnTo>
                      <a:pt x="263" y="7"/>
                    </a:lnTo>
                    <a:lnTo>
                      <a:pt x="279" y="4"/>
                    </a:lnTo>
                    <a:lnTo>
                      <a:pt x="296" y="3"/>
                    </a:lnTo>
                    <a:lnTo>
                      <a:pt x="313" y="1"/>
                    </a:lnTo>
                    <a:lnTo>
                      <a:pt x="329" y="0"/>
                    </a:lnTo>
                    <a:lnTo>
                      <a:pt x="329" y="0"/>
                    </a:lnTo>
                    <a:lnTo>
                      <a:pt x="347" y="1"/>
                    </a:lnTo>
                    <a:lnTo>
                      <a:pt x="363" y="3"/>
                    </a:lnTo>
                    <a:lnTo>
                      <a:pt x="379" y="4"/>
                    </a:lnTo>
                    <a:lnTo>
                      <a:pt x="396" y="7"/>
                    </a:lnTo>
                    <a:lnTo>
                      <a:pt x="411" y="11"/>
                    </a:lnTo>
                    <a:lnTo>
                      <a:pt x="427" y="15"/>
                    </a:lnTo>
                    <a:lnTo>
                      <a:pt x="457" y="27"/>
                    </a:lnTo>
                    <a:lnTo>
                      <a:pt x="486" y="40"/>
                    </a:lnTo>
                    <a:lnTo>
                      <a:pt x="513" y="56"/>
                    </a:lnTo>
                    <a:lnTo>
                      <a:pt x="539" y="75"/>
                    </a:lnTo>
                    <a:lnTo>
                      <a:pt x="561" y="97"/>
                    </a:lnTo>
                    <a:lnTo>
                      <a:pt x="583" y="121"/>
                    </a:lnTo>
                    <a:lnTo>
                      <a:pt x="602" y="145"/>
                    </a:lnTo>
                    <a:lnTo>
                      <a:pt x="618" y="173"/>
                    </a:lnTo>
                    <a:lnTo>
                      <a:pt x="633" y="201"/>
                    </a:lnTo>
                    <a:lnTo>
                      <a:pt x="643" y="232"/>
                    </a:lnTo>
                    <a:lnTo>
                      <a:pt x="647" y="247"/>
                    </a:lnTo>
                    <a:lnTo>
                      <a:pt x="651" y="263"/>
                    </a:lnTo>
                    <a:lnTo>
                      <a:pt x="654" y="279"/>
                    </a:lnTo>
                    <a:lnTo>
                      <a:pt x="657" y="295"/>
                    </a:lnTo>
                    <a:lnTo>
                      <a:pt x="658" y="313"/>
                    </a:lnTo>
                    <a:lnTo>
                      <a:pt x="658" y="329"/>
                    </a:lnTo>
                    <a:lnTo>
                      <a:pt x="658" y="329"/>
                    </a:lnTo>
                    <a:lnTo>
                      <a:pt x="658" y="347"/>
                    </a:lnTo>
                    <a:lnTo>
                      <a:pt x="657" y="363"/>
                    </a:lnTo>
                    <a:lnTo>
                      <a:pt x="654" y="379"/>
                    </a:lnTo>
                    <a:lnTo>
                      <a:pt x="651" y="396"/>
                    </a:lnTo>
                    <a:lnTo>
                      <a:pt x="647" y="411"/>
                    </a:lnTo>
                    <a:lnTo>
                      <a:pt x="643" y="427"/>
                    </a:lnTo>
                    <a:lnTo>
                      <a:pt x="633" y="457"/>
                    </a:lnTo>
                    <a:lnTo>
                      <a:pt x="618" y="486"/>
                    </a:lnTo>
                    <a:lnTo>
                      <a:pt x="602" y="513"/>
                    </a:lnTo>
                    <a:lnTo>
                      <a:pt x="583" y="539"/>
                    </a:lnTo>
                    <a:lnTo>
                      <a:pt x="561" y="561"/>
                    </a:lnTo>
                    <a:lnTo>
                      <a:pt x="539" y="583"/>
                    </a:lnTo>
                    <a:lnTo>
                      <a:pt x="513" y="602"/>
                    </a:lnTo>
                    <a:lnTo>
                      <a:pt x="486" y="618"/>
                    </a:lnTo>
                    <a:lnTo>
                      <a:pt x="457" y="633"/>
                    </a:lnTo>
                    <a:lnTo>
                      <a:pt x="427" y="643"/>
                    </a:lnTo>
                    <a:lnTo>
                      <a:pt x="411" y="647"/>
                    </a:lnTo>
                    <a:lnTo>
                      <a:pt x="396" y="651"/>
                    </a:lnTo>
                    <a:lnTo>
                      <a:pt x="379" y="654"/>
                    </a:lnTo>
                    <a:lnTo>
                      <a:pt x="363" y="657"/>
                    </a:lnTo>
                    <a:lnTo>
                      <a:pt x="347" y="658"/>
                    </a:lnTo>
                    <a:lnTo>
                      <a:pt x="329" y="658"/>
                    </a:lnTo>
                    <a:lnTo>
                      <a:pt x="329" y="658"/>
                    </a:lnTo>
                    <a:close/>
                    <a:moveTo>
                      <a:pt x="329" y="38"/>
                    </a:moveTo>
                    <a:lnTo>
                      <a:pt x="329" y="38"/>
                    </a:lnTo>
                    <a:lnTo>
                      <a:pt x="300" y="40"/>
                    </a:lnTo>
                    <a:lnTo>
                      <a:pt x="271" y="44"/>
                    </a:lnTo>
                    <a:lnTo>
                      <a:pt x="243" y="51"/>
                    </a:lnTo>
                    <a:lnTo>
                      <a:pt x="216" y="62"/>
                    </a:lnTo>
                    <a:lnTo>
                      <a:pt x="191" y="74"/>
                    </a:lnTo>
                    <a:lnTo>
                      <a:pt x="167" y="89"/>
                    </a:lnTo>
                    <a:lnTo>
                      <a:pt x="144" y="105"/>
                    </a:lnTo>
                    <a:lnTo>
                      <a:pt x="124" y="124"/>
                    </a:lnTo>
                    <a:lnTo>
                      <a:pt x="105" y="144"/>
                    </a:lnTo>
                    <a:lnTo>
                      <a:pt x="89" y="167"/>
                    </a:lnTo>
                    <a:lnTo>
                      <a:pt x="74" y="191"/>
                    </a:lnTo>
                    <a:lnTo>
                      <a:pt x="62" y="216"/>
                    </a:lnTo>
                    <a:lnTo>
                      <a:pt x="51" y="243"/>
                    </a:lnTo>
                    <a:lnTo>
                      <a:pt x="44" y="271"/>
                    </a:lnTo>
                    <a:lnTo>
                      <a:pt x="40" y="300"/>
                    </a:lnTo>
                    <a:lnTo>
                      <a:pt x="38" y="329"/>
                    </a:lnTo>
                    <a:lnTo>
                      <a:pt x="38" y="329"/>
                    </a:lnTo>
                    <a:lnTo>
                      <a:pt x="40" y="359"/>
                    </a:lnTo>
                    <a:lnTo>
                      <a:pt x="44" y="388"/>
                    </a:lnTo>
                    <a:lnTo>
                      <a:pt x="51" y="416"/>
                    </a:lnTo>
                    <a:lnTo>
                      <a:pt x="62" y="443"/>
                    </a:lnTo>
                    <a:lnTo>
                      <a:pt x="74" y="467"/>
                    </a:lnTo>
                    <a:lnTo>
                      <a:pt x="89" y="492"/>
                    </a:lnTo>
                    <a:lnTo>
                      <a:pt x="105" y="514"/>
                    </a:lnTo>
                    <a:lnTo>
                      <a:pt x="124" y="535"/>
                    </a:lnTo>
                    <a:lnTo>
                      <a:pt x="144" y="553"/>
                    </a:lnTo>
                    <a:lnTo>
                      <a:pt x="167" y="571"/>
                    </a:lnTo>
                    <a:lnTo>
                      <a:pt x="191" y="586"/>
                    </a:lnTo>
                    <a:lnTo>
                      <a:pt x="216" y="598"/>
                    </a:lnTo>
                    <a:lnTo>
                      <a:pt x="243" y="607"/>
                    </a:lnTo>
                    <a:lnTo>
                      <a:pt x="271" y="615"/>
                    </a:lnTo>
                    <a:lnTo>
                      <a:pt x="300" y="619"/>
                    </a:lnTo>
                    <a:lnTo>
                      <a:pt x="329" y="621"/>
                    </a:lnTo>
                    <a:lnTo>
                      <a:pt x="329" y="621"/>
                    </a:lnTo>
                    <a:lnTo>
                      <a:pt x="359" y="619"/>
                    </a:lnTo>
                    <a:lnTo>
                      <a:pt x="388" y="615"/>
                    </a:lnTo>
                    <a:lnTo>
                      <a:pt x="416" y="607"/>
                    </a:lnTo>
                    <a:lnTo>
                      <a:pt x="443" y="598"/>
                    </a:lnTo>
                    <a:lnTo>
                      <a:pt x="467" y="586"/>
                    </a:lnTo>
                    <a:lnTo>
                      <a:pt x="492" y="571"/>
                    </a:lnTo>
                    <a:lnTo>
                      <a:pt x="514" y="553"/>
                    </a:lnTo>
                    <a:lnTo>
                      <a:pt x="535" y="535"/>
                    </a:lnTo>
                    <a:lnTo>
                      <a:pt x="553" y="514"/>
                    </a:lnTo>
                    <a:lnTo>
                      <a:pt x="571" y="492"/>
                    </a:lnTo>
                    <a:lnTo>
                      <a:pt x="586" y="467"/>
                    </a:lnTo>
                    <a:lnTo>
                      <a:pt x="598" y="443"/>
                    </a:lnTo>
                    <a:lnTo>
                      <a:pt x="607" y="416"/>
                    </a:lnTo>
                    <a:lnTo>
                      <a:pt x="615" y="388"/>
                    </a:lnTo>
                    <a:lnTo>
                      <a:pt x="619" y="359"/>
                    </a:lnTo>
                    <a:lnTo>
                      <a:pt x="621" y="329"/>
                    </a:lnTo>
                    <a:lnTo>
                      <a:pt x="621" y="329"/>
                    </a:lnTo>
                    <a:lnTo>
                      <a:pt x="619" y="300"/>
                    </a:lnTo>
                    <a:lnTo>
                      <a:pt x="615" y="271"/>
                    </a:lnTo>
                    <a:lnTo>
                      <a:pt x="607" y="243"/>
                    </a:lnTo>
                    <a:lnTo>
                      <a:pt x="598" y="216"/>
                    </a:lnTo>
                    <a:lnTo>
                      <a:pt x="586" y="191"/>
                    </a:lnTo>
                    <a:lnTo>
                      <a:pt x="571" y="167"/>
                    </a:lnTo>
                    <a:lnTo>
                      <a:pt x="553" y="144"/>
                    </a:lnTo>
                    <a:lnTo>
                      <a:pt x="535" y="124"/>
                    </a:lnTo>
                    <a:lnTo>
                      <a:pt x="514" y="105"/>
                    </a:lnTo>
                    <a:lnTo>
                      <a:pt x="492" y="89"/>
                    </a:lnTo>
                    <a:lnTo>
                      <a:pt x="467" y="74"/>
                    </a:lnTo>
                    <a:lnTo>
                      <a:pt x="443" y="62"/>
                    </a:lnTo>
                    <a:lnTo>
                      <a:pt x="416" y="51"/>
                    </a:lnTo>
                    <a:lnTo>
                      <a:pt x="388" y="44"/>
                    </a:lnTo>
                    <a:lnTo>
                      <a:pt x="359" y="40"/>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0">
                <a:extLst>
                  <a:ext uri="{FF2B5EF4-FFF2-40B4-BE49-F238E27FC236}">
                    <a16:creationId xmlns:a16="http://schemas.microsoft.com/office/drawing/2014/main" id="{CE52F940-1422-A643-A076-25CD93F2712F}"/>
                  </a:ext>
                </a:extLst>
              </p:cNvPr>
              <p:cNvSpPr>
                <a:spLocks/>
              </p:cNvSpPr>
              <p:nvPr/>
            </p:nvSpPr>
            <p:spPr bwMode="auto">
              <a:xfrm>
                <a:off x="6908801" y="955675"/>
                <a:ext cx="128588" cy="55563"/>
              </a:xfrm>
              <a:custGeom>
                <a:avLst/>
                <a:gdLst>
                  <a:gd name="T0" fmla="*/ 124 w 162"/>
                  <a:gd name="T1" fmla="*/ 70 h 70"/>
                  <a:gd name="T2" fmla="*/ 124 w 162"/>
                  <a:gd name="T3" fmla="*/ 70 h 70"/>
                  <a:gd name="T4" fmla="*/ 127 w 162"/>
                  <a:gd name="T5" fmla="*/ 70 h 70"/>
                  <a:gd name="T6" fmla="*/ 128 w 162"/>
                  <a:gd name="T7" fmla="*/ 67 h 70"/>
                  <a:gd name="T8" fmla="*/ 161 w 162"/>
                  <a:gd name="T9" fmla="*/ 8 h 70"/>
                  <a:gd name="T10" fmla="*/ 161 w 162"/>
                  <a:gd name="T11" fmla="*/ 8 h 70"/>
                  <a:gd name="T12" fmla="*/ 162 w 162"/>
                  <a:gd name="T13" fmla="*/ 5 h 70"/>
                  <a:gd name="T14" fmla="*/ 161 w 162"/>
                  <a:gd name="T15" fmla="*/ 3 h 70"/>
                  <a:gd name="T16" fmla="*/ 161 w 162"/>
                  <a:gd name="T17" fmla="*/ 3 h 70"/>
                  <a:gd name="T18" fmla="*/ 159 w 162"/>
                  <a:gd name="T19" fmla="*/ 0 h 70"/>
                  <a:gd name="T20" fmla="*/ 157 w 162"/>
                  <a:gd name="T21" fmla="*/ 0 h 70"/>
                  <a:gd name="T22" fmla="*/ 5 w 162"/>
                  <a:gd name="T23" fmla="*/ 0 h 70"/>
                  <a:gd name="T24" fmla="*/ 5 w 162"/>
                  <a:gd name="T25" fmla="*/ 0 h 70"/>
                  <a:gd name="T26" fmla="*/ 2 w 162"/>
                  <a:gd name="T27" fmla="*/ 0 h 70"/>
                  <a:gd name="T28" fmla="*/ 0 w 162"/>
                  <a:gd name="T29" fmla="*/ 3 h 70"/>
                  <a:gd name="T30" fmla="*/ 0 w 162"/>
                  <a:gd name="T31" fmla="*/ 3 h 70"/>
                  <a:gd name="T32" fmla="*/ 0 w 162"/>
                  <a:gd name="T33" fmla="*/ 5 h 70"/>
                  <a:gd name="T34" fmla="*/ 0 w 162"/>
                  <a:gd name="T35" fmla="*/ 8 h 70"/>
                  <a:gd name="T36" fmla="*/ 32 w 162"/>
                  <a:gd name="T37" fmla="*/ 67 h 70"/>
                  <a:gd name="T38" fmla="*/ 32 w 162"/>
                  <a:gd name="T39" fmla="*/ 67 h 70"/>
                  <a:gd name="T40" fmla="*/ 34 w 162"/>
                  <a:gd name="T41" fmla="*/ 70 h 70"/>
                  <a:gd name="T42" fmla="*/ 37 w 162"/>
                  <a:gd name="T43" fmla="*/ 70 h 70"/>
                  <a:gd name="T44" fmla="*/ 75 w 162"/>
                  <a:gd name="T45" fmla="*/ 70 h 70"/>
                  <a:gd name="T46" fmla="*/ 75 w 162"/>
                  <a:gd name="T47" fmla="*/ 48 h 70"/>
                  <a:gd name="T48" fmla="*/ 75 w 162"/>
                  <a:gd name="T49" fmla="*/ 48 h 70"/>
                  <a:gd name="T50" fmla="*/ 76 w 162"/>
                  <a:gd name="T51" fmla="*/ 46 h 70"/>
                  <a:gd name="T52" fmla="*/ 76 w 162"/>
                  <a:gd name="T53" fmla="*/ 44 h 70"/>
                  <a:gd name="T54" fmla="*/ 79 w 162"/>
                  <a:gd name="T55" fmla="*/ 43 h 70"/>
                  <a:gd name="T56" fmla="*/ 80 w 162"/>
                  <a:gd name="T57" fmla="*/ 43 h 70"/>
                  <a:gd name="T58" fmla="*/ 80 w 162"/>
                  <a:gd name="T59" fmla="*/ 43 h 70"/>
                  <a:gd name="T60" fmla="*/ 83 w 162"/>
                  <a:gd name="T61" fmla="*/ 43 h 70"/>
                  <a:gd name="T62" fmla="*/ 84 w 162"/>
                  <a:gd name="T63" fmla="*/ 44 h 70"/>
                  <a:gd name="T64" fmla="*/ 85 w 162"/>
                  <a:gd name="T65" fmla="*/ 46 h 70"/>
                  <a:gd name="T66" fmla="*/ 85 w 162"/>
                  <a:gd name="T67" fmla="*/ 48 h 70"/>
                  <a:gd name="T68" fmla="*/ 85 w 162"/>
                  <a:gd name="T69" fmla="*/ 70 h 70"/>
                  <a:gd name="T70" fmla="*/ 124 w 162"/>
                  <a:gd name="T7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2" h="70">
                    <a:moveTo>
                      <a:pt x="124" y="70"/>
                    </a:moveTo>
                    <a:lnTo>
                      <a:pt x="124" y="70"/>
                    </a:lnTo>
                    <a:lnTo>
                      <a:pt x="127" y="70"/>
                    </a:lnTo>
                    <a:lnTo>
                      <a:pt x="128" y="67"/>
                    </a:lnTo>
                    <a:lnTo>
                      <a:pt x="161" y="8"/>
                    </a:lnTo>
                    <a:lnTo>
                      <a:pt x="161" y="8"/>
                    </a:lnTo>
                    <a:lnTo>
                      <a:pt x="162" y="5"/>
                    </a:lnTo>
                    <a:lnTo>
                      <a:pt x="161" y="3"/>
                    </a:lnTo>
                    <a:lnTo>
                      <a:pt x="161" y="3"/>
                    </a:lnTo>
                    <a:lnTo>
                      <a:pt x="159" y="0"/>
                    </a:lnTo>
                    <a:lnTo>
                      <a:pt x="157" y="0"/>
                    </a:lnTo>
                    <a:lnTo>
                      <a:pt x="5" y="0"/>
                    </a:lnTo>
                    <a:lnTo>
                      <a:pt x="5" y="0"/>
                    </a:lnTo>
                    <a:lnTo>
                      <a:pt x="2" y="0"/>
                    </a:lnTo>
                    <a:lnTo>
                      <a:pt x="0" y="3"/>
                    </a:lnTo>
                    <a:lnTo>
                      <a:pt x="0" y="3"/>
                    </a:lnTo>
                    <a:lnTo>
                      <a:pt x="0" y="5"/>
                    </a:lnTo>
                    <a:lnTo>
                      <a:pt x="0" y="8"/>
                    </a:lnTo>
                    <a:lnTo>
                      <a:pt x="32" y="67"/>
                    </a:lnTo>
                    <a:lnTo>
                      <a:pt x="32" y="67"/>
                    </a:lnTo>
                    <a:lnTo>
                      <a:pt x="34" y="70"/>
                    </a:lnTo>
                    <a:lnTo>
                      <a:pt x="37" y="70"/>
                    </a:lnTo>
                    <a:lnTo>
                      <a:pt x="75" y="70"/>
                    </a:lnTo>
                    <a:lnTo>
                      <a:pt x="75" y="48"/>
                    </a:lnTo>
                    <a:lnTo>
                      <a:pt x="75" y="48"/>
                    </a:lnTo>
                    <a:lnTo>
                      <a:pt x="76" y="46"/>
                    </a:lnTo>
                    <a:lnTo>
                      <a:pt x="76" y="44"/>
                    </a:lnTo>
                    <a:lnTo>
                      <a:pt x="79" y="43"/>
                    </a:lnTo>
                    <a:lnTo>
                      <a:pt x="80" y="43"/>
                    </a:lnTo>
                    <a:lnTo>
                      <a:pt x="80" y="43"/>
                    </a:lnTo>
                    <a:lnTo>
                      <a:pt x="83" y="43"/>
                    </a:lnTo>
                    <a:lnTo>
                      <a:pt x="84" y="44"/>
                    </a:lnTo>
                    <a:lnTo>
                      <a:pt x="85" y="46"/>
                    </a:lnTo>
                    <a:lnTo>
                      <a:pt x="85" y="48"/>
                    </a:lnTo>
                    <a:lnTo>
                      <a:pt x="85" y="70"/>
                    </a:lnTo>
                    <a:lnTo>
                      <a:pt x="124"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1">
                <a:extLst>
                  <a:ext uri="{FF2B5EF4-FFF2-40B4-BE49-F238E27FC236}">
                    <a16:creationId xmlns:a16="http://schemas.microsoft.com/office/drawing/2014/main" id="{42F769C8-3D83-164B-9BC0-E7C83375A871}"/>
                  </a:ext>
                </a:extLst>
              </p:cNvPr>
              <p:cNvSpPr>
                <a:spLocks noEditPoints="1"/>
              </p:cNvSpPr>
              <p:nvPr/>
            </p:nvSpPr>
            <p:spPr bwMode="auto">
              <a:xfrm>
                <a:off x="6883401" y="1019175"/>
                <a:ext cx="179388" cy="185738"/>
              </a:xfrm>
              <a:custGeom>
                <a:avLst/>
                <a:gdLst>
                  <a:gd name="T0" fmla="*/ 20 w 227"/>
                  <a:gd name="T1" fmla="*/ 217 h 234"/>
                  <a:gd name="T2" fmla="*/ 47 w 227"/>
                  <a:gd name="T3" fmla="*/ 232 h 234"/>
                  <a:gd name="T4" fmla="*/ 164 w 227"/>
                  <a:gd name="T5" fmla="*/ 234 h 234"/>
                  <a:gd name="T6" fmla="*/ 194 w 227"/>
                  <a:gd name="T7" fmla="*/ 226 h 234"/>
                  <a:gd name="T8" fmla="*/ 217 w 227"/>
                  <a:gd name="T9" fmla="*/ 205 h 234"/>
                  <a:gd name="T10" fmla="*/ 226 w 227"/>
                  <a:gd name="T11" fmla="*/ 183 h 234"/>
                  <a:gd name="T12" fmla="*/ 225 w 227"/>
                  <a:gd name="T13" fmla="*/ 154 h 234"/>
                  <a:gd name="T14" fmla="*/ 160 w 227"/>
                  <a:gd name="T15" fmla="*/ 2 h 234"/>
                  <a:gd name="T16" fmla="*/ 67 w 227"/>
                  <a:gd name="T17" fmla="*/ 2 h 234"/>
                  <a:gd name="T18" fmla="*/ 2 w 227"/>
                  <a:gd name="T19" fmla="*/ 154 h 234"/>
                  <a:gd name="T20" fmla="*/ 2 w 227"/>
                  <a:gd name="T21" fmla="*/ 183 h 234"/>
                  <a:gd name="T22" fmla="*/ 10 w 227"/>
                  <a:gd name="T23" fmla="*/ 205 h 234"/>
                  <a:gd name="T24" fmla="*/ 93 w 227"/>
                  <a:gd name="T25" fmla="*/ 119 h 234"/>
                  <a:gd name="T26" fmla="*/ 77 w 227"/>
                  <a:gd name="T27" fmla="*/ 101 h 234"/>
                  <a:gd name="T28" fmla="*/ 78 w 227"/>
                  <a:gd name="T29" fmla="*/ 80 h 234"/>
                  <a:gd name="T30" fmla="*/ 96 w 227"/>
                  <a:gd name="T31" fmla="*/ 62 h 234"/>
                  <a:gd name="T32" fmla="*/ 108 w 227"/>
                  <a:gd name="T33" fmla="*/ 43 h 234"/>
                  <a:gd name="T34" fmla="*/ 113 w 227"/>
                  <a:gd name="T35" fmla="*/ 38 h 234"/>
                  <a:gd name="T36" fmla="*/ 118 w 227"/>
                  <a:gd name="T37" fmla="*/ 42 h 234"/>
                  <a:gd name="T38" fmla="*/ 125 w 227"/>
                  <a:gd name="T39" fmla="*/ 61 h 234"/>
                  <a:gd name="T40" fmla="*/ 145 w 227"/>
                  <a:gd name="T41" fmla="*/ 74 h 234"/>
                  <a:gd name="T42" fmla="*/ 151 w 227"/>
                  <a:gd name="T43" fmla="*/ 93 h 234"/>
                  <a:gd name="T44" fmla="*/ 145 w 227"/>
                  <a:gd name="T45" fmla="*/ 99 h 234"/>
                  <a:gd name="T46" fmla="*/ 141 w 227"/>
                  <a:gd name="T47" fmla="*/ 95 h 234"/>
                  <a:gd name="T48" fmla="*/ 139 w 227"/>
                  <a:gd name="T49" fmla="*/ 84 h 234"/>
                  <a:gd name="T50" fmla="*/ 128 w 227"/>
                  <a:gd name="T51" fmla="*/ 73 h 234"/>
                  <a:gd name="T52" fmla="*/ 108 w 227"/>
                  <a:gd name="T53" fmla="*/ 72 h 234"/>
                  <a:gd name="T54" fmla="*/ 93 w 227"/>
                  <a:gd name="T55" fmla="*/ 77 h 234"/>
                  <a:gd name="T56" fmla="*/ 86 w 227"/>
                  <a:gd name="T57" fmla="*/ 93 h 234"/>
                  <a:gd name="T58" fmla="*/ 90 w 227"/>
                  <a:gd name="T59" fmla="*/ 105 h 234"/>
                  <a:gd name="T60" fmla="*/ 114 w 227"/>
                  <a:gd name="T61" fmla="*/ 115 h 234"/>
                  <a:gd name="T62" fmla="*/ 144 w 227"/>
                  <a:gd name="T63" fmla="*/ 128 h 234"/>
                  <a:gd name="T64" fmla="*/ 151 w 227"/>
                  <a:gd name="T65" fmla="*/ 147 h 234"/>
                  <a:gd name="T66" fmla="*/ 141 w 227"/>
                  <a:gd name="T67" fmla="*/ 170 h 234"/>
                  <a:gd name="T68" fmla="*/ 118 w 227"/>
                  <a:gd name="T69" fmla="*/ 179 h 234"/>
                  <a:gd name="T70" fmla="*/ 117 w 227"/>
                  <a:gd name="T71" fmla="*/ 199 h 234"/>
                  <a:gd name="T72" fmla="*/ 112 w 227"/>
                  <a:gd name="T73" fmla="*/ 201 h 234"/>
                  <a:gd name="T74" fmla="*/ 108 w 227"/>
                  <a:gd name="T75" fmla="*/ 179 h 234"/>
                  <a:gd name="T76" fmla="*/ 90 w 227"/>
                  <a:gd name="T77" fmla="*/ 174 h 234"/>
                  <a:gd name="T78" fmla="*/ 77 w 227"/>
                  <a:gd name="T79" fmla="*/ 154 h 234"/>
                  <a:gd name="T80" fmla="*/ 77 w 227"/>
                  <a:gd name="T81" fmla="*/ 143 h 234"/>
                  <a:gd name="T82" fmla="*/ 84 w 227"/>
                  <a:gd name="T83" fmla="*/ 142 h 234"/>
                  <a:gd name="T84" fmla="*/ 86 w 227"/>
                  <a:gd name="T85" fmla="*/ 147 h 234"/>
                  <a:gd name="T86" fmla="*/ 93 w 227"/>
                  <a:gd name="T87" fmla="*/ 162 h 234"/>
                  <a:gd name="T88" fmla="*/ 108 w 227"/>
                  <a:gd name="T89" fmla="*/ 168 h 234"/>
                  <a:gd name="T90" fmla="*/ 128 w 227"/>
                  <a:gd name="T91" fmla="*/ 167 h 234"/>
                  <a:gd name="T92" fmla="*/ 139 w 227"/>
                  <a:gd name="T93" fmla="*/ 155 h 234"/>
                  <a:gd name="T94" fmla="*/ 140 w 227"/>
                  <a:gd name="T95" fmla="*/ 143 h 234"/>
                  <a:gd name="T96" fmla="*/ 124 w 227"/>
                  <a:gd name="T97" fmla="*/ 1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 h="234">
                    <a:moveTo>
                      <a:pt x="10" y="205"/>
                    </a:moveTo>
                    <a:lnTo>
                      <a:pt x="10" y="205"/>
                    </a:lnTo>
                    <a:lnTo>
                      <a:pt x="15" y="211"/>
                    </a:lnTo>
                    <a:lnTo>
                      <a:pt x="20" y="217"/>
                    </a:lnTo>
                    <a:lnTo>
                      <a:pt x="27" y="222"/>
                    </a:lnTo>
                    <a:lnTo>
                      <a:pt x="33" y="226"/>
                    </a:lnTo>
                    <a:lnTo>
                      <a:pt x="41" y="229"/>
                    </a:lnTo>
                    <a:lnTo>
                      <a:pt x="47" y="232"/>
                    </a:lnTo>
                    <a:lnTo>
                      <a:pt x="55" y="233"/>
                    </a:lnTo>
                    <a:lnTo>
                      <a:pt x="63" y="234"/>
                    </a:lnTo>
                    <a:lnTo>
                      <a:pt x="164" y="234"/>
                    </a:lnTo>
                    <a:lnTo>
                      <a:pt x="164" y="234"/>
                    </a:lnTo>
                    <a:lnTo>
                      <a:pt x="172" y="233"/>
                    </a:lnTo>
                    <a:lnTo>
                      <a:pt x="179" y="232"/>
                    </a:lnTo>
                    <a:lnTo>
                      <a:pt x="187" y="229"/>
                    </a:lnTo>
                    <a:lnTo>
                      <a:pt x="194" y="226"/>
                    </a:lnTo>
                    <a:lnTo>
                      <a:pt x="200" y="222"/>
                    </a:lnTo>
                    <a:lnTo>
                      <a:pt x="206" y="217"/>
                    </a:lnTo>
                    <a:lnTo>
                      <a:pt x="213" y="211"/>
                    </a:lnTo>
                    <a:lnTo>
                      <a:pt x="217" y="205"/>
                    </a:lnTo>
                    <a:lnTo>
                      <a:pt x="217" y="205"/>
                    </a:lnTo>
                    <a:lnTo>
                      <a:pt x="221" y="198"/>
                    </a:lnTo>
                    <a:lnTo>
                      <a:pt x="223" y="191"/>
                    </a:lnTo>
                    <a:lnTo>
                      <a:pt x="226" y="183"/>
                    </a:lnTo>
                    <a:lnTo>
                      <a:pt x="227" y="176"/>
                    </a:lnTo>
                    <a:lnTo>
                      <a:pt x="227" y="168"/>
                    </a:lnTo>
                    <a:lnTo>
                      <a:pt x="226" y="160"/>
                    </a:lnTo>
                    <a:lnTo>
                      <a:pt x="225" y="154"/>
                    </a:lnTo>
                    <a:lnTo>
                      <a:pt x="222" y="146"/>
                    </a:lnTo>
                    <a:lnTo>
                      <a:pt x="161" y="5"/>
                    </a:lnTo>
                    <a:lnTo>
                      <a:pt x="161" y="5"/>
                    </a:lnTo>
                    <a:lnTo>
                      <a:pt x="160" y="2"/>
                    </a:lnTo>
                    <a:lnTo>
                      <a:pt x="157" y="0"/>
                    </a:lnTo>
                    <a:lnTo>
                      <a:pt x="70" y="0"/>
                    </a:lnTo>
                    <a:lnTo>
                      <a:pt x="70" y="0"/>
                    </a:lnTo>
                    <a:lnTo>
                      <a:pt x="67" y="2"/>
                    </a:lnTo>
                    <a:lnTo>
                      <a:pt x="65" y="5"/>
                    </a:lnTo>
                    <a:lnTo>
                      <a:pt x="4" y="146"/>
                    </a:lnTo>
                    <a:lnTo>
                      <a:pt x="4" y="146"/>
                    </a:lnTo>
                    <a:lnTo>
                      <a:pt x="2" y="154"/>
                    </a:lnTo>
                    <a:lnTo>
                      <a:pt x="0" y="160"/>
                    </a:lnTo>
                    <a:lnTo>
                      <a:pt x="0" y="168"/>
                    </a:lnTo>
                    <a:lnTo>
                      <a:pt x="0" y="176"/>
                    </a:lnTo>
                    <a:lnTo>
                      <a:pt x="2" y="183"/>
                    </a:lnTo>
                    <a:lnTo>
                      <a:pt x="3" y="191"/>
                    </a:lnTo>
                    <a:lnTo>
                      <a:pt x="6" y="198"/>
                    </a:lnTo>
                    <a:lnTo>
                      <a:pt x="10" y="205"/>
                    </a:lnTo>
                    <a:lnTo>
                      <a:pt x="10" y="205"/>
                    </a:lnTo>
                    <a:close/>
                    <a:moveTo>
                      <a:pt x="112" y="125"/>
                    </a:moveTo>
                    <a:lnTo>
                      <a:pt x="112" y="125"/>
                    </a:lnTo>
                    <a:lnTo>
                      <a:pt x="100" y="121"/>
                    </a:lnTo>
                    <a:lnTo>
                      <a:pt x="93" y="119"/>
                    </a:lnTo>
                    <a:lnTo>
                      <a:pt x="88" y="116"/>
                    </a:lnTo>
                    <a:lnTo>
                      <a:pt x="82" y="112"/>
                    </a:lnTo>
                    <a:lnTo>
                      <a:pt x="80" y="107"/>
                    </a:lnTo>
                    <a:lnTo>
                      <a:pt x="77" y="101"/>
                    </a:lnTo>
                    <a:lnTo>
                      <a:pt x="76" y="93"/>
                    </a:lnTo>
                    <a:lnTo>
                      <a:pt x="76" y="93"/>
                    </a:lnTo>
                    <a:lnTo>
                      <a:pt x="77" y="86"/>
                    </a:lnTo>
                    <a:lnTo>
                      <a:pt x="78" y="80"/>
                    </a:lnTo>
                    <a:lnTo>
                      <a:pt x="81" y="74"/>
                    </a:lnTo>
                    <a:lnTo>
                      <a:pt x="85" y="70"/>
                    </a:lnTo>
                    <a:lnTo>
                      <a:pt x="90" y="66"/>
                    </a:lnTo>
                    <a:lnTo>
                      <a:pt x="96" y="62"/>
                    </a:lnTo>
                    <a:lnTo>
                      <a:pt x="101" y="61"/>
                    </a:lnTo>
                    <a:lnTo>
                      <a:pt x="108" y="61"/>
                    </a:lnTo>
                    <a:lnTo>
                      <a:pt x="108" y="43"/>
                    </a:lnTo>
                    <a:lnTo>
                      <a:pt x="108" y="43"/>
                    </a:lnTo>
                    <a:lnTo>
                      <a:pt x="109" y="42"/>
                    </a:lnTo>
                    <a:lnTo>
                      <a:pt x="109" y="41"/>
                    </a:lnTo>
                    <a:lnTo>
                      <a:pt x="112" y="39"/>
                    </a:lnTo>
                    <a:lnTo>
                      <a:pt x="113" y="38"/>
                    </a:lnTo>
                    <a:lnTo>
                      <a:pt x="113" y="38"/>
                    </a:lnTo>
                    <a:lnTo>
                      <a:pt x="116" y="39"/>
                    </a:lnTo>
                    <a:lnTo>
                      <a:pt x="117" y="41"/>
                    </a:lnTo>
                    <a:lnTo>
                      <a:pt x="118" y="42"/>
                    </a:lnTo>
                    <a:lnTo>
                      <a:pt x="118" y="43"/>
                    </a:lnTo>
                    <a:lnTo>
                      <a:pt x="118" y="61"/>
                    </a:lnTo>
                    <a:lnTo>
                      <a:pt x="118" y="61"/>
                    </a:lnTo>
                    <a:lnTo>
                      <a:pt x="125" y="61"/>
                    </a:lnTo>
                    <a:lnTo>
                      <a:pt x="132" y="62"/>
                    </a:lnTo>
                    <a:lnTo>
                      <a:pt x="137" y="66"/>
                    </a:lnTo>
                    <a:lnTo>
                      <a:pt x="141" y="70"/>
                    </a:lnTo>
                    <a:lnTo>
                      <a:pt x="145" y="74"/>
                    </a:lnTo>
                    <a:lnTo>
                      <a:pt x="149" y="80"/>
                    </a:lnTo>
                    <a:lnTo>
                      <a:pt x="151" y="86"/>
                    </a:lnTo>
                    <a:lnTo>
                      <a:pt x="151" y="93"/>
                    </a:lnTo>
                    <a:lnTo>
                      <a:pt x="151" y="93"/>
                    </a:lnTo>
                    <a:lnTo>
                      <a:pt x="151" y="95"/>
                    </a:lnTo>
                    <a:lnTo>
                      <a:pt x="149" y="97"/>
                    </a:lnTo>
                    <a:lnTo>
                      <a:pt x="148" y="97"/>
                    </a:lnTo>
                    <a:lnTo>
                      <a:pt x="145" y="99"/>
                    </a:lnTo>
                    <a:lnTo>
                      <a:pt x="145" y="99"/>
                    </a:lnTo>
                    <a:lnTo>
                      <a:pt x="144" y="97"/>
                    </a:lnTo>
                    <a:lnTo>
                      <a:pt x="143" y="97"/>
                    </a:lnTo>
                    <a:lnTo>
                      <a:pt x="141" y="95"/>
                    </a:lnTo>
                    <a:lnTo>
                      <a:pt x="140" y="93"/>
                    </a:lnTo>
                    <a:lnTo>
                      <a:pt x="140" y="93"/>
                    </a:lnTo>
                    <a:lnTo>
                      <a:pt x="140" y="89"/>
                    </a:lnTo>
                    <a:lnTo>
                      <a:pt x="139" y="84"/>
                    </a:lnTo>
                    <a:lnTo>
                      <a:pt x="137" y="81"/>
                    </a:lnTo>
                    <a:lnTo>
                      <a:pt x="135" y="77"/>
                    </a:lnTo>
                    <a:lnTo>
                      <a:pt x="131" y="74"/>
                    </a:lnTo>
                    <a:lnTo>
                      <a:pt x="128" y="73"/>
                    </a:lnTo>
                    <a:lnTo>
                      <a:pt x="124" y="72"/>
                    </a:lnTo>
                    <a:lnTo>
                      <a:pt x="118" y="72"/>
                    </a:lnTo>
                    <a:lnTo>
                      <a:pt x="108" y="72"/>
                    </a:lnTo>
                    <a:lnTo>
                      <a:pt x="108" y="72"/>
                    </a:lnTo>
                    <a:lnTo>
                      <a:pt x="104" y="72"/>
                    </a:lnTo>
                    <a:lnTo>
                      <a:pt x="100" y="73"/>
                    </a:lnTo>
                    <a:lnTo>
                      <a:pt x="96" y="74"/>
                    </a:lnTo>
                    <a:lnTo>
                      <a:pt x="93" y="77"/>
                    </a:lnTo>
                    <a:lnTo>
                      <a:pt x="90" y="81"/>
                    </a:lnTo>
                    <a:lnTo>
                      <a:pt x="88" y="84"/>
                    </a:lnTo>
                    <a:lnTo>
                      <a:pt x="86" y="89"/>
                    </a:lnTo>
                    <a:lnTo>
                      <a:pt x="86" y="93"/>
                    </a:lnTo>
                    <a:lnTo>
                      <a:pt x="86" y="93"/>
                    </a:lnTo>
                    <a:lnTo>
                      <a:pt x="86" y="97"/>
                    </a:lnTo>
                    <a:lnTo>
                      <a:pt x="89" y="101"/>
                    </a:lnTo>
                    <a:lnTo>
                      <a:pt x="90" y="105"/>
                    </a:lnTo>
                    <a:lnTo>
                      <a:pt x="94" y="108"/>
                    </a:lnTo>
                    <a:lnTo>
                      <a:pt x="102" y="112"/>
                    </a:lnTo>
                    <a:lnTo>
                      <a:pt x="114" y="115"/>
                    </a:lnTo>
                    <a:lnTo>
                      <a:pt x="114" y="115"/>
                    </a:lnTo>
                    <a:lnTo>
                      <a:pt x="128" y="119"/>
                    </a:lnTo>
                    <a:lnTo>
                      <a:pt x="133" y="120"/>
                    </a:lnTo>
                    <a:lnTo>
                      <a:pt x="139" y="124"/>
                    </a:lnTo>
                    <a:lnTo>
                      <a:pt x="144" y="128"/>
                    </a:lnTo>
                    <a:lnTo>
                      <a:pt x="148" y="132"/>
                    </a:lnTo>
                    <a:lnTo>
                      <a:pt x="151" y="139"/>
                    </a:lnTo>
                    <a:lnTo>
                      <a:pt x="151" y="147"/>
                    </a:lnTo>
                    <a:lnTo>
                      <a:pt x="151" y="147"/>
                    </a:lnTo>
                    <a:lnTo>
                      <a:pt x="151" y="154"/>
                    </a:lnTo>
                    <a:lnTo>
                      <a:pt x="149" y="159"/>
                    </a:lnTo>
                    <a:lnTo>
                      <a:pt x="145" y="166"/>
                    </a:lnTo>
                    <a:lnTo>
                      <a:pt x="141" y="170"/>
                    </a:lnTo>
                    <a:lnTo>
                      <a:pt x="137" y="174"/>
                    </a:lnTo>
                    <a:lnTo>
                      <a:pt x="132" y="176"/>
                    </a:lnTo>
                    <a:lnTo>
                      <a:pt x="125" y="179"/>
                    </a:lnTo>
                    <a:lnTo>
                      <a:pt x="118" y="179"/>
                    </a:lnTo>
                    <a:lnTo>
                      <a:pt x="118" y="195"/>
                    </a:lnTo>
                    <a:lnTo>
                      <a:pt x="118" y="195"/>
                    </a:lnTo>
                    <a:lnTo>
                      <a:pt x="118" y="198"/>
                    </a:lnTo>
                    <a:lnTo>
                      <a:pt x="117" y="199"/>
                    </a:lnTo>
                    <a:lnTo>
                      <a:pt x="116" y="201"/>
                    </a:lnTo>
                    <a:lnTo>
                      <a:pt x="113" y="201"/>
                    </a:lnTo>
                    <a:lnTo>
                      <a:pt x="113" y="201"/>
                    </a:lnTo>
                    <a:lnTo>
                      <a:pt x="112" y="201"/>
                    </a:lnTo>
                    <a:lnTo>
                      <a:pt x="109" y="199"/>
                    </a:lnTo>
                    <a:lnTo>
                      <a:pt x="109" y="198"/>
                    </a:lnTo>
                    <a:lnTo>
                      <a:pt x="108" y="195"/>
                    </a:lnTo>
                    <a:lnTo>
                      <a:pt x="108" y="179"/>
                    </a:lnTo>
                    <a:lnTo>
                      <a:pt x="108" y="179"/>
                    </a:lnTo>
                    <a:lnTo>
                      <a:pt x="101" y="179"/>
                    </a:lnTo>
                    <a:lnTo>
                      <a:pt x="96" y="176"/>
                    </a:lnTo>
                    <a:lnTo>
                      <a:pt x="90" y="174"/>
                    </a:lnTo>
                    <a:lnTo>
                      <a:pt x="85" y="170"/>
                    </a:lnTo>
                    <a:lnTo>
                      <a:pt x="81" y="166"/>
                    </a:lnTo>
                    <a:lnTo>
                      <a:pt x="78" y="159"/>
                    </a:lnTo>
                    <a:lnTo>
                      <a:pt x="77" y="154"/>
                    </a:lnTo>
                    <a:lnTo>
                      <a:pt x="76" y="147"/>
                    </a:lnTo>
                    <a:lnTo>
                      <a:pt x="76" y="147"/>
                    </a:lnTo>
                    <a:lnTo>
                      <a:pt x="76" y="146"/>
                    </a:lnTo>
                    <a:lnTo>
                      <a:pt x="77" y="143"/>
                    </a:lnTo>
                    <a:lnTo>
                      <a:pt x="78" y="142"/>
                    </a:lnTo>
                    <a:lnTo>
                      <a:pt x="81" y="142"/>
                    </a:lnTo>
                    <a:lnTo>
                      <a:pt x="81" y="142"/>
                    </a:lnTo>
                    <a:lnTo>
                      <a:pt x="84" y="142"/>
                    </a:lnTo>
                    <a:lnTo>
                      <a:pt x="85" y="143"/>
                    </a:lnTo>
                    <a:lnTo>
                      <a:pt x="86" y="146"/>
                    </a:lnTo>
                    <a:lnTo>
                      <a:pt x="86" y="147"/>
                    </a:lnTo>
                    <a:lnTo>
                      <a:pt x="86" y="147"/>
                    </a:lnTo>
                    <a:lnTo>
                      <a:pt x="86" y="151"/>
                    </a:lnTo>
                    <a:lnTo>
                      <a:pt x="88" y="155"/>
                    </a:lnTo>
                    <a:lnTo>
                      <a:pt x="90" y="159"/>
                    </a:lnTo>
                    <a:lnTo>
                      <a:pt x="93" y="162"/>
                    </a:lnTo>
                    <a:lnTo>
                      <a:pt x="96" y="164"/>
                    </a:lnTo>
                    <a:lnTo>
                      <a:pt x="100" y="167"/>
                    </a:lnTo>
                    <a:lnTo>
                      <a:pt x="104" y="168"/>
                    </a:lnTo>
                    <a:lnTo>
                      <a:pt x="108" y="168"/>
                    </a:lnTo>
                    <a:lnTo>
                      <a:pt x="118" y="168"/>
                    </a:lnTo>
                    <a:lnTo>
                      <a:pt x="118" y="168"/>
                    </a:lnTo>
                    <a:lnTo>
                      <a:pt x="124" y="168"/>
                    </a:lnTo>
                    <a:lnTo>
                      <a:pt x="128" y="167"/>
                    </a:lnTo>
                    <a:lnTo>
                      <a:pt x="131" y="164"/>
                    </a:lnTo>
                    <a:lnTo>
                      <a:pt x="135" y="162"/>
                    </a:lnTo>
                    <a:lnTo>
                      <a:pt x="137" y="159"/>
                    </a:lnTo>
                    <a:lnTo>
                      <a:pt x="139" y="155"/>
                    </a:lnTo>
                    <a:lnTo>
                      <a:pt x="140" y="151"/>
                    </a:lnTo>
                    <a:lnTo>
                      <a:pt x="140" y="147"/>
                    </a:lnTo>
                    <a:lnTo>
                      <a:pt x="140" y="147"/>
                    </a:lnTo>
                    <a:lnTo>
                      <a:pt x="140" y="143"/>
                    </a:lnTo>
                    <a:lnTo>
                      <a:pt x="139" y="139"/>
                    </a:lnTo>
                    <a:lnTo>
                      <a:pt x="136" y="135"/>
                    </a:lnTo>
                    <a:lnTo>
                      <a:pt x="133" y="132"/>
                    </a:lnTo>
                    <a:lnTo>
                      <a:pt x="124" y="128"/>
                    </a:lnTo>
                    <a:lnTo>
                      <a:pt x="112" y="125"/>
                    </a:lnTo>
                    <a:lnTo>
                      <a:pt x="112" y="1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0" name="TextBox 99">
            <a:extLst>
              <a:ext uri="{FF2B5EF4-FFF2-40B4-BE49-F238E27FC236}">
                <a16:creationId xmlns:a16="http://schemas.microsoft.com/office/drawing/2014/main" id="{E37C44BA-7019-DE44-9550-05F80E18DF62}"/>
              </a:ext>
            </a:extLst>
          </p:cNvPr>
          <p:cNvSpPr txBox="1"/>
          <p:nvPr/>
        </p:nvSpPr>
        <p:spPr>
          <a:xfrm>
            <a:off x="6488339" y="2656337"/>
            <a:ext cx="4372804" cy="707886"/>
          </a:xfrm>
          <a:prstGeom prst="rect">
            <a:avLst/>
          </a:prstGeom>
          <a:noFill/>
        </p:spPr>
        <p:txBody>
          <a:bodyPr wrap="square" rtlCol="0">
            <a:spAutoFit/>
          </a:bodyPr>
          <a:lstStyle>
            <a:defPPr>
              <a:defRPr lang="en-US"/>
            </a:defPPr>
            <a:lvl1pPr>
              <a:defRPr sz="1100">
                <a:latin typeface="Verdana" panose="020B0604030504040204" pitchFamily="34" charset="0"/>
                <a:ea typeface="Verdana" panose="020B0604030504040204" pitchFamily="34" charset="0"/>
                <a:cs typeface="Verdana" panose="020B0604030504040204" pitchFamily="34" charset="0"/>
              </a:defRPr>
            </a:lvl1pPr>
          </a:lstStyle>
          <a:p>
            <a:pPr algn="ctr">
              <a:spcBef>
                <a:spcPts val="200"/>
              </a:spcBef>
              <a:buSzPct val="100000"/>
            </a:pPr>
            <a:r>
              <a:rPr lang="en-US" sz="1000" i="1">
                <a:latin typeface="+mn-lt"/>
              </a:rPr>
              <a:t>As the environment changes, there is growing pressure on consumer brands to emulate the qualities of startups such as building flexible supply chains, tightening operating expenses &amp; overhead, and increased investment in growth opportunities.</a:t>
            </a:r>
          </a:p>
        </p:txBody>
      </p:sp>
      <p:grpSp>
        <p:nvGrpSpPr>
          <p:cNvPr id="101" name="Group 100"/>
          <p:cNvGrpSpPr/>
          <p:nvPr/>
        </p:nvGrpSpPr>
        <p:grpSpPr>
          <a:xfrm>
            <a:off x="6728983" y="3362233"/>
            <a:ext cx="3954949" cy="521611"/>
            <a:chOff x="6728983" y="3529380"/>
            <a:chExt cx="3954949" cy="521611"/>
          </a:xfrm>
        </p:grpSpPr>
        <p:sp>
          <p:nvSpPr>
            <p:cNvPr id="102" name="Rectangle 101">
              <a:extLst>
                <a:ext uri="{FF2B5EF4-FFF2-40B4-BE49-F238E27FC236}">
                  <a16:creationId xmlns:a16="http://schemas.microsoft.com/office/drawing/2014/main" id="{1EF7AF57-088A-F341-ADDB-F4174B170669}"/>
                </a:ext>
              </a:extLst>
            </p:cNvPr>
            <p:cNvSpPr/>
            <p:nvPr/>
          </p:nvSpPr>
          <p:spPr>
            <a:xfrm>
              <a:off x="6728983" y="3529380"/>
              <a:ext cx="1005840" cy="461665"/>
            </a:xfrm>
            <a:prstGeom prst="rect">
              <a:avLst/>
            </a:prstGeom>
          </p:spPr>
          <p:txBody>
            <a:bodyPr wrap="square">
              <a:spAutoFit/>
            </a:bodyPr>
            <a:lstStyle/>
            <a:p>
              <a:r>
                <a:rPr lang="en-US" sz="2400" b="1">
                  <a:latin typeface="+mj-lt"/>
                </a:rPr>
                <a:t>22%</a:t>
              </a:r>
              <a:endParaRPr lang="en-US" sz="2400" b="1"/>
            </a:p>
          </p:txBody>
        </p:sp>
        <p:sp>
          <p:nvSpPr>
            <p:cNvPr id="103" name="Rectangle 102">
              <a:extLst>
                <a:ext uri="{FF2B5EF4-FFF2-40B4-BE49-F238E27FC236}">
                  <a16:creationId xmlns:a16="http://schemas.microsoft.com/office/drawing/2014/main" id="{5080A952-2367-9C4B-8D10-402A5D568E68}"/>
                </a:ext>
              </a:extLst>
            </p:cNvPr>
            <p:cNvSpPr/>
            <p:nvPr/>
          </p:nvSpPr>
          <p:spPr>
            <a:xfrm>
              <a:off x="7771286" y="3620104"/>
              <a:ext cx="2912646" cy="430887"/>
            </a:xfrm>
            <a:prstGeom prst="rect">
              <a:avLst/>
            </a:prstGeom>
          </p:spPr>
          <p:txBody>
            <a:bodyPr wrap="square">
              <a:spAutoFit/>
            </a:bodyPr>
            <a:lstStyle/>
            <a:p>
              <a:r>
                <a:rPr lang="en-US" sz="1100"/>
                <a:t>of CPGs have turned to Zero-Based Budgeting (ZBB)</a:t>
              </a:r>
              <a:r>
                <a:rPr lang="en-US" sz="1100" baseline="30000"/>
                <a:t>2</a:t>
              </a:r>
              <a:r>
                <a:rPr lang="en-US" sz="1100"/>
                <a:t> </a:t>
              </a:r>
              <a:endParaRPr lang="en-US" sz="1100" b="1"/>
            </a:p>
          </p:txBody>
        </p:sp>
      </p:grpSp>
      <p:grpSp>
        <p:nvGrpSpPr>
          <p:cNvPr id="104" name="Group 103"/>
          <p:cNvGrpSpPr/>
          <p:nvPr/>
        </p:nvGrpSpPr>
        <p:grpSpPr>
          <a:xfrm>
            <a:off x="6728983" y="4031709"/>
            <a:ext cx="4173550" cy="461665"/>
            <a:chOff x="6728983" y="3988809"/>
            <a:chExt cx="4173550" cy="461665"/>
          </a:xfrm>
        </p:grpSpPr>
        <p:sp>
          <p:nvSpPr>
            <p:cNvPr id="105" name="Rectangle 104">
              <a:extLst>
                <a:ext uri="{FF2B5EF4-FFF2-40B4-BE49-F238E27FC236}">
                  <a16:creationId xmlns:a16="http://schemas.microsoft.com/office/drawing/2014/main" id="{AB4F37AA-1C7D-1343-BC47-A4F7D2596403}"/>
                </a:ext>
              </a:extLst>
            </p:cNvPr>
            <p:cNvSpPr/>
            <p:nvPr/>
          </p:nvSpPr>
          <p:spPr>
            <a:xfrm>
              <a:off x="6728983" y="3988809"/>
              <a:ext cx="1005840" cy="461665"/>
            </a:xfrm>
            <a:prstGeom prst="rect">
              <a:avLst/>
            </a:prstGeom>
          </p:spPr>
          <p:txBody>
            <a:bodyPr wrap="square">
              <a:spAutoFit/>
            </a:bodyPr>
            <a:lstStyle/>
            <a:p>
              <a:r>
                <a:rPr lang="en-US" sz="2400" b="1">
                  <a:latin typeface="+mj-lt"/>
                </a:rPr>
                <a:t>56%</a:t>
              </a:r>
              <a:endParaRPr lang="en-US" sz="2400" b="1"/>
            </a:p>
          </p:txBody>
        </p:sp>
        <p:sp>
          <p:nvSpPr>
            <p:cNvPr id="106" name="Rectangle 105">
              <a:extLst>
                <a:ext uri="{FF2B5EF4-FFF2-40B4-BE49-F238E27FC236}">
                  <a16:creationId xmlns:a16="http://schemas.microsoft.com/office/drawing/2014/main" id="{40AA22A1-5F33-4C40-B892-8D6632CC9667}"/>
                </a:ext>
              </a:extLst>
            </p:cNvPr>
            <p:cNvSpPr/>
            <p:nvPr/>
          </p:nvSpPr>
          <p:spPr>
            <a:xfrm>
              <a:off x="7771286" y="4019587"/>
              <a:ext cx="3131247" cy="430887"/>
            </a:xfrm>
            <a:prstGeom prst="rect">
              <a:avLst/>
            </a:prstGeom>
          </p:spPr>
          <p:txBody>
            <a:bodyPr wrap="square">
              <a:spAutoFit/>
            </a:bodyPr>
            <a:lstStyle/>
            <a:p>
              <a:r>
                <a:rPr lang="en-US" sz="1100"/>
                <a:t>increase in the usage of ZBB in 2017 compared to 2016</a:t>
              </a:r>
              <a:r>
                <a:rPr lang="en-US" sz="1100" baseline="30000"/>
                <a:t>3</a:t>
              </a:r>
              <a:endParaRPr lang="en-US" sz="1100" b="1"/>
            </a:p>
          </p:txBody>
        </p:sp>
      </p:grpSp>
      <p:grpSp>
        <p:nvGrpSpPr>
          <p:cNvPr id="107" name="Group 106"/>
          <p:cNvGrpSpPr/>
          <p:nvPr/>
        </p:nvGrpSpPr>
        <p:grpSpPr>
          <a:xfrm>
            <a:off x="6585088" y="4701185"/>
            <a:ext cx="3701793" cy="461665"/>
            <a:chOff x="6585088" y="4496189"/>
            <a:chExt cx="3701793" cy="461665"/>
          </a:xfrm>
        </p:grpSpPr>
        <p:sp>
          <p:nvSpPr>
            <p:cNvPr id="108" name="Rectangle 107">
              <a:extLst>
                <a:ext uri="{FF2B5EF4-FFF2-40B4-BE49-F238E27FC236}">
                  <a16:creationId xmlns:a16="http://schemas.microsoft.com/office/drawing/2014/main" id="{9B0162B7-D92B-9149-BECD-F938D04AEABD}"/>
                </a:ext>
              </a:extLst>
            </p:cNvPr>
            <p:cNvSpPr/>
            <p:nvPr/>
          </p:nvSpPr>
          <p:spPr>
            <a:xfrm>
              <a:off x="6585088" y="4496189"/>
              <a:ext cx="1293631" cy="461665"/>
            </a:xfrm>
            <a:prstGeom prst="rect">
              <a:avLst/>
            </a:prstGeom>
          </p:spPr>
          <p:txBody>
            <a:bodyPr wrap="square">
              <a:spAutoFit/>
            </a:bodyPr>
            <a:lstStyle/>
            <a:p>
              <a:r>
                <a:rPr lang="en-US" sz="2400" b="1">
                  <a:latin typeface="+mj-lt"/>
                </a:rPr>
                <a:t>$280M</a:t>
              </a:r>
              <a:endParaRPr lang="en-US" sz="2400" b="1"/>
            </a:p>
          </p:txBody>
        </p:sp>
        <p:sp>
          <p:nvSpPr>
            <p:cNvPr id="109" name="Rectangle 108">
              <a:extLst>
                <a:ext uri="{FF2B5EF4-FFF2-40B4-BE49-F238E27FC236}">
                  <a16:creationId xmlns:a16="http://schemas.microsoft.com/office/drawing/2014/main" id="{307A6DCC-3DE6-FC49-90CE-729829562D83}"/>
                </a:ext>
              </a:extLst>
            </p:cNvPr>
            <p:cNvSpPr/>
            <p:nvPr/>
          </p:nvSpPr>
          <p:spPr>
            <a:xfrm>
              <a:off x="7771287" y="4517540"/>
              <a:ext cx="2515594" cy="430887"/>
            </a:xfrm>
            <a:prstGeom prst="rect">
              <a:avLst/>
            </a:prstGeom>
          </p:spPr>
          <p:txBody>
            <a:bodyPr wrap="square">
              <a:spAutoFit/>
            </a:bodyPr>
            <a:lstStyle/>
            <a:p>
              <a:r>
                <a:rPr lang="en-US" sz="1100"/>
                <a:t>on average saved by firms per year with the help of ZBB</a:t>
              </a:r>
              <a:r>
                <a:rPr lang="en-US" sz="1100" baseline="30000"/>
                <a:t>3</a:t>
              </a:r>
              <a:endParaRPr lang="en-US" sz="1100" b="1"/>
            </a:p>
          </p:txBody>
        </p:sp>
      </p:grpSp>
      <p:sp>
        <p:nvSpPr>
          <p:cNvPr id="110" name="Rectangle 109">
            <a:extLst>
              <a:ext uri="{FF2B5EF4-FFF2-40B4-BE49-F238E27FC236}">
                <a16:creationId xmlns:a16="http://schemas.microsoft.com/office/drawing/2014/main" id="{74246D6F-297D-F44C-9522-229A5B278868}"/>
              </a:ext>
            </a:extLst>
          </p:cNvPr>
          <p:cNvSpPr/>
          <p:nvPr/>
        </p:nvSpPr>
        <p:spPr>
          <a:xfrm>
            <a:off x="914400" y="5818419"/>
            <a:ext cx="4789261" cy="415498"/>
          </a:xfrm>
          <a:prstGeom prst="rect">
            <a:avLst/>
          </a:prstGeom>
        </p:spPr>
        <p:txBody>
          <a:bodyPr wrap="square">
            <a:spAutoFit/>
          </a:bodyPr>
          <a:lstStyle/>
          <a:p>
            <a:pPr>
              <a:tabLst>
                <a:tab pos="457200" algn="l"/>
                <a:tab pos="2286000" algn="l"/>
              </a:tabLst>
            </a:pPr>
            <a:r>
              <a:rPr lang="en-US" sz="700">
                <a:solidFill>
                  <a:srgbClr val="000000"/>
                </a:solidFill>
                <a:ea typeface="Verdana" panose="020B0604030504040204" pitchFamily="34" charset="0"/>
                <a:cs typeface="Verdana" panose="020B0604030504040204" pitchFamily="34" charset="0"/>
              </a:rPr>
              <a:t>1. Deloitte CIP Global Powers of Retailing 2018 Report</a:t>
            </a:r>
          </a:p>
          <a:p>
            <a:pPr>
              <a:tabLst>
                <a:tab pos="457200" algn="l"/>
                <a:tab pos="2286000" algn="l"/>
              </a:tabLst>
            </a:pPr>
            <a:r>
              <a:rPr lang="en-US" sz="700" kern="0">
                <a:solidFill>
                  <a:srgbClr val="000000"/>
                </a:solidFill>
                <a:ea typeface="Verdana" panose="020B0604030504040204" pitchFamily="34" charset="0"/>
                <a:cs typeface="Verdana" panose="020B0604030504040204" pitchFamily="34" charset="0"/>
              </a:rPr>
              <a:t>2</a:t>
            </a:r>
            <a:r>
              <a:rPr lang="en-US" sz="700">
                <a:solidFill>
                  <a:srgbClr val="000000"/>
                </a:solidFill>
                <a:ea typeface="Verdana" panose="020B0604030504040204" pitchFamily="34" charset="0"/>
                <a:cs typeface="Verdana" panose="020B0604030504040204" pitchFamily="34" charset="0"/>
              </a:rPr>
              <a:t>. Deloitte Commercial spend in consumer products: 2016</a:t>
            </a:r>
          </a:p>
          <a:p>
            <a:pPr>
              <a:tabLst>
                <a:tab pos="457200" algn="l"/>
                <a:tab pos="2286000" algn="l"/>
              </a:tabLst>
            </a:pPr>
            <a:r>
              <a:rPr lang="en-US" sz="700">
                <a:solidFill>
                  <a:srgbClr val="000000"/>
                </a:solidFill>
                <a:ea typeface="Verdana" panose="020B0604030504040204" pitchFamily="34" charset="0"/>
                <a:cs typeface="Verdana" panose="020B0604030504040204" pitchFamily="34" charset="0"/>
              </a:rPr>
              <a:t>3. “Global Companies Extend Use of Zero-Based Budgeting to Slash Costs” Wall Street Journal 2018</a:t>
            </a:r>
          </a:p>
        </p:txBody>
      </p:sp>
      <p:sp>
        <p:nvSpPr>
          <p:cNvPr id="111" name="TextBox 110"/>
          <p:cNvSpPr txBox="1"/>
          <p:nvPr/>
        </p:nvSpPr>
        <p:spPr>
          <a:xfrm>
            <a:off x="2009484" y="2863071"/>
            <a:ext cx="2182636" cy="307777"/>
          </a:xfrm>
          <a:prstGeom prst="rect">
            <a:avLst/>
          </a:prstGeom>
          <a:noFill/>
        </p:spPr>
        <p:txBody>
          <a:bodyPr wrap="square" rtlCol="0">
            <a:spAutoFit/>
          </a:bodyPr>
          <a:lstStyle/>
          <a:p>
            <a:pPr algn="ctr"/>
            <a:r>
              <a:rPr lang="en-US" sz="1400" b="1" cap="small" spc="70">
                <a:latin typeface="Open Sans"/>
                <a:cs typeface="Open Sans"/>
              </a:rPr>
              <a:t>Economic Trends</a:t>
            </a:r>
            <a:r>
              <a:rPr lang="en-US" sz="1400" cap="small" spc="70" baseline="30000">
                <a:latin typeface="Open Sans"/>
                <a:cs typeface="Open Sans"/>
              </a:rPr>
              <a:t>1</a:t>
            </a:r>
          </a:p>
        </p:txBody>
      </p:sp>
      <p:pic>
        <p:nvPicPr>
          <p:cNvPr id="112" name="Picture 1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1987" y="3141374"/>
            <a:ext cx="1500262" cy="773882"/>
          </a:xfrm>
          <a:prstGeom prst="rect">
            <a:avLst/>
          </a:prstGeom>
        </p:spPr>
      </p:pic>
      <p:sp>
        <p:nvSpPr>
          <p:cNvPr id="113" name="TextBox 112"/>
          <p:cNvSpPr txBox="1"/>
          <p:nvPr/>
        </p:nvSpPr>
        <p:spPr>
          <a:xfrm>
            <a:off x="3778489" y="4024077"/>
            <a:ext cx="1287258" cy="677108"/>
          </a:xfrm>
          <a:prstGeom prst="rect">
            <a:avLst/>
          </a:prstGeom>
          <a:noFill/>
        </p:spPr>
        <p:txBody>
          <a:bodyPr wrap="square" rtlCol="0">
            <a:spAutoFit/>
          </a:bodyPr>
          <a:lstStyle/>
          <a:p>
            <a:pPr algn="ctr"/>
            <a:r>
              <a:rPr lang="en-US" b="1"/>
              <a:t>1.9%</a:t>
            </a:r>
          </a:p>
          <a:p>
            <a:pPr algn="ctr"/>
            <a:r>
              <a:rPr lang="en-US" sz="1000"/>
              <a:t>2018 average US inflation</a:t>
            </a:r>
          </a:p>
        </p:txBody>
      </p:sp>
      <p:grpSp>
        <p:nvGrpSpPr>
          <p:cNvPr id="114" name="Group 587"/>
          <p:cNvGrpSpPr>
            <a:grpSpLocks noChangeAspect="1"/>
          </p:cNvGrpSpPr>
          <p:nvPr/>
        </p:nvGrpSpPr>
        <p:grpSpPr bwMode="auto">
          <a:xfrm>
            <a:off x="3963179" y="4874459"/>
            <a:ext cx="917879" cy="672250"/>
            <a:chOff x="2942" y="2509"/>
            <a:chExt cx="213" cy="156"/>
          </a:xfrm>
          <a:solidFill>
            <a:schemeClr val="bg1">
              <a:lumMod val="95000"/>
            </a:schemeClr>
          </a:solidFill>
        </p:grpSpPr>
        <p:sp>
          <p:nvSpPr>
            <p:cNvPr id="115" name="Freeform 588"/>
            <p:cNvSpPr>
              <a:spLocks/>
            </p:cNvSpPr>
            <p:nvPr/>
          </p:nvSpPr>
          <p:spPr bwMode="auto">
            <a:xfrm>
              <a:off x="2942" y="2509"/>
              <a:ext cx="212" cy="156"/>
            </a:xfrm>
            <a:custGeom>
              <a:avLst/>
              <a:gdLst>
                <a:gd name="T0" fmla="*/ 309 w 320"/>
                <a:gd name="T1" fmla="*/ 214 h 235"/>
                <a:gd name="T2" fmla="*/ 21 w 320"/>
                <a:gd name="T3" fmla="*/ 214 h 235"/>
                <a:gd name="T4" fmla="*/ 21 w 320"/>
                <a:gd name="T5" fmla="*/ 11 h 235"/>
                <a:gd name="T6" fmla="*/ 10 w 320"/>
                <a:gd name="T7" fmla="*/ 0 h 235"/>
                <a:gd name="T8" fmla="*/ 0 w 320"/>
                <a:gd name="T9" fmla="*/ 11 h 235"/>
                <a:gd name="T10" fmla="*/ 0 w 320"/>
                <a:gd name="T11" fmla="*/ 224 h 235"/>
                <a:gd name="T12" fmla="*/ 10 w 320"/>
                <a:gd name="T13" fmla="*/ 235 h 235"/>
                <a:gd name="T14" fmla="*/ 309 w 320"/>
                <a:gd name="T15" fmla="*/ 235 h 235"/>
                <a:gd name="T16" fmla="*/ 320 w 320"/>
                <a:gd name="T17" fmla="*/ 224 h 235"/>
                <a:gd name="T18" fmla="*/ 309 w 320"/>
                <a:gd name="T19" fmla="*/ 21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235">
                  <a:moveTo>
                    <a:pt x="309" y="214"/>
                  </a:moveTo>
                  <a:cubicBezTo>
                    <a:pt x="21" y="214"/>
                    <a:pt x="21" y="214"/>
                    <a:pt x="21" y="214"/>
                  </a:cubicBezTo>
                  <a:cubicBezTo>
                    <a:pt x="21" y="11"/>
                    <a:pt x="21" y="11"/>
                    <a:pt x="21" y="11"/>
                  </a:cubicBezTo>
                  <a:cubicBezTo>
                    <a:pt x="21" y="5"/>
                    <a:pt x="16" y="0"/>
                    <a:pt x="10" y="0"/>
                  </a:cubicBezTo>
                  <a:cubicBezTo>
                    <a:pt x="4" y="0"/>
                    <a:pt x="0" y="5"/>
                    <a:pt x="0" y="11"/>
                  </a:cubicBezTo>
                  <a:cubicBezTo>
                    <a:pt x="0" y="224"/>
                    <a:pt x="0" y="224"/>
                    <a:pt x="0" y="224"/>
                  </a:cubicBezTo>
                  <a:cubicBezTo>
                    <a:pt x="0" y="230"/>
                    <a:pt x="4" y="235"/>
                    <a:pt x="10" y="235"/>
                  </a:cubicBezTo>
                  <a:cubicBezTo>
                    <a:pt x="309" y="235"/>
                    <a:pt x="309" y="235"/>
                    <a:pt x="309" y="235"/>
                  </a:cubicBezTo>
                  <a:cubicBezTo>
                    <a:pt x="315" y="235"/>
                    <a:pt x="320" y="230"/>
                    <a:pt x="320" y="224"/>
                  </a:cubicBezTo>
                  <a:cubicBezTo>
                    <a:pt x="320" y="218"/>
                    <a:pt x="315" y="214"/>
                    <a:pt x="309" y="2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589"/>
            <p:cNvSpPr>
              <a:spLocks/>
            </p:cNvSpPr>
            <p:nvPr/>
          </p:nvSpPr>
          <p:spPr bwMode="auto">
            <a:xfrm>
              <a:off x="2969" y="2523"/>
              <a:ext cx="186" cy="99"/>
            </a:xfrm>
            <a:custGeom>
              <a:avLst/>
              <a:gdLst>
                <a:gd name="T0" fmla="*/ 12 w 280"/>
                <a:gd name="T1" fmla="*/ 150 h 150"/>
                <a:gd name="T2" fmla="*/ 20 w 280"/>
                <a:gd name="T3" fmla="*/ 147 h 150"/>
                <a:gd name="T4" fmla="*/ 87 w 280"/>
                <a:gd name="T5" fmla="*/ 80 h 150"/>
                <a:gd name="T6" fmla="*/ 143 w 280"/>
                <a:gd name="T7" fmla="*/ 136 h 150"/>
                <a:gd name="T8" fmla="*/ 158 w 280"/>
                <a:gd name="T9" fmla="*/ 136 h 150"/>
                <a:gd name="T10" fmla="*/ 276 w 280"/>
                <a:gd name="T11" fmla="*/ 19 h 150"/>
                <a:gd name="T12" fmla="*/ 276 w 280"/>
                <a:gd name="T13" fmla="*/ 4 h 150"/>
                <a:gd name="T14" fmla="*/ 260 w 280"/>
                <a:gd name="T15" fmla="*/ 4 h 150"/>
                <a:gd name="T16" fmla="*/ 151 w 280"/>
                <a:gd name="T17" fmla="*/ 114 h 150"/>
                <a:gd name="T18" fmla="*/ 94 w 280"/>
                <a:gd name="T19" fmla="*/ 57 h 150"/>
                <a:gd name="T20" fmla="*/ 79 w 280"/>
                <a:gd name="T21" fmla="*/ 57 h 150"/>
                <a:gd name="T22" fmla="*/ 4 w 280"/>
                <a:gd name="T23" fmla="*/ 132 h 150"/>
                <a:gd name="T24" fmla="*/ 4 w 280"/>
                <a:gd name="T25" fmla="*/ 147 h 150"/>
                <a:gd name="T26" fmla="*/ 12 w 28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150">
                  <a:moveTo>
                    <a:pt x="12" y="150"/>
                  </a:moveTo>
                  <a:cubicBezTo>
                    <a:pt x="15" y="150"/>
                    <a:pt x="17" y="149"/>
                    <a:pt x="20" y="147"/>
                  </a:cubicBezTo>
                  <a:cubicBezTo>
                    <a:pt x="87" y="80"/>
                    <a:pt x="87" y="80"/>
                    <a:pt x="87" y="80"/>
                  </a:cubicBezTo>
                  <a:cubicBezTo>
                    <a:pt x="143" y="136"/>
                    <a:pt x="143" y="136"/>
                    <a:pt x="143" y="136"/>
                  </a:cubicBezTo>
                  <a:cubicBezTo>
                    <a:pt x="147" y="140"/>
                    <a:pt x="154" y="140"/>
                    <a:pt x="158" y="136"/>
                  </a:cubicBezTo>
                  <a:cubicBezTo>
                    <a:pt x="276" y="19"/>
                    <a:pt x="276" y="19"/>
                    <a:pt x="276" y="19"/>
                  </a:cubicBezTo>
                  <a:cubicBezTo>
                    <a:pt x="280" y="15"/>
                    <a:pt x="280" y="8"/>
                    <a:pt x="276" y="4"/>
                  </a:cubicBezTo>
                  <a:cubicBezTo>
                    <a:pt x="271" y="0"/>
                    <a:pt x="265" y="0"/>
                    <a:pt x="260" y="4"/>
                  </a:cubicBezTo>
                  <a:cubicBezTo>
                    <a:pt x="151" y="114"/>
                    <a:pt x="151" y="114"/>
                    <a:pt x="151" y="114"/>
                  </a:cubicBezTo>
                  <a:cubicBezTo>
                    <a:pt x="94" y="57"/>
                    <a:pt x="94" y="57"/>
                    <a:pt x="94" y="57"/>
                  </a:cubicBezTo>
                  <a:cubicBezTo>
                    <a:pt x="90" y="53"/>
                    <a:pt x="83" y="53"/>
                    <a:pt x="79" y="57"/>
                  </a:cubicBezTo>
                  <a:cubicBezTo>
                    <a:pt x="4" y="132"/>
                    <a:pt x="4" y="132"/>
                    <a:pt x="4" y="132"/>
                  </a:cubicBezTo>
                  <a:cubicBezTo>
                    <a:pt x="0" y="136"/>
                    <a:pt x="0" y="143"/>
                    <a:pt x="4" y="147"/>
                  </a:cubicBezTo>
                  <a:cubicBezTo>
                    <a:pt x="7" y="149"/>
                    <a:pt x="9" y="150"/>
                    <a:pt x="12" y="1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17" name="Rectangle 116"/>
          <p:cNvSpPr/>
          <p:nvPr/>
        </p:nvSpPr>
        <p:spPr>
          <a:xfrm>
            <a:off x="3683986" y="4902275"/>
            <a:ext cx="1476264" cy="707886"/>
          </a:xfrm>
          <a:prstGeom prst="rect">
            <a:avLst/>
          </a:prstGeom>
        </p:spPr>
        <p:txBody>
          <a:bodyPr wrap="square">
            <a:spAutoFit/>
          </a:bodyPr>
          <a:lstStyle/>
          <a:p>
            <a:pPr algn="ctr"/>
            <a:r>
              <a:rPr lang="en-US" sz="1000"/>
              <a:t>Sharp rise in asset prices including </a:t>
            </a:r>
            <a:r>
              <a:rPr lang="en-US" sz="1000" b="1"/>
              <a:t>equities, bonds, and property</a:t>
            </a:r>
          </a:p>
        </p:txBody>
      </p:sp>
      <p:sp>
        <p:nvSpPr>
          <p:cNvPr id="6" name="Text Placeholder 5">
            <a:extLst>
              <a:ext uri="{FF2B5EF4-FFF2-40B4-BE49-F238E27FC236}">
                <a16:creationId xmlns:a16="http://schemas.microsoft.com/office/drawing/2014/main" id="{852D83E3-08A1-C2AF-5F54-2BBADDB01F9D}"/>
              </a:ext>
            </a:extLst>
          </p:cNvPr>
          <p:cNvSpPr>
            <a:spLocks noGrp="1"/>
          </p:cNvSpPr>
          <p:nvPr>
            <p:ph type="body" sz="quarter" idx="15"/>
          </p:nvPr>
        </p:nvSpPr>
        <p:spPr/>
        <p:txBody>
          <a:bodyPr vert="horz" lIns="0" tIns="0" rIns="0" bIns="0" rtlCol="0" anchor="t">
            <a:noAutofit/>
          </a:bodyPr>
          <a:lstStyle/>
          <a:p>
            <a:r>
              <a:rPr lang="en-US" sz="1400"/>
              <a:t>Main Model</a:t>
            </a:r>
          </a:p>
        </p:txBody>
      </p:sp>
      <p:sp>
        <p:nvSpPr>
          <p:cNvPr id="8" name="Text Placeholder 1">
            <a:extLst>
              <a:ext uri="{FF2B5EF4-FFF2-40B4-BE49-F238E27FC236}">
                <a16:creationId xmlns:a16="http://schemas.microsoft.com/office/drawing/2014/main" id="{781C351C-99FA-F484-E517-EBA13AF724EC}"/>
              </a:ext>
            </a:extLst>
          </p:cNvPr>
          <p:cNvSpPr txBox="1">
            <a:spLocks/>
          </p:cNvSpPr>
          <p:nvPr/>
        </p:nvSpPr>
        <p:spPr>
          <a:xfrm>
            <a:off x="912205" y="693096"/>
            <a:ext cx="4590088" cy="593370"/>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solidFill>
                  <a:schemeClr val="accent6"/>
                </a:solidFill>
                <a:latin typeface="Open Sans Light"/>
                <a:ea typeface="Open Sans Light"/>
                <a:cs typeface="Open Sans Light"/>
              </a:rPr>
              <a:t>Neural Network</a:t>
            </a:r>
            <a:endParaRPr lang="en-US" sz="4000">
              <a:solidFill>
                <a:schemeClr val="accent6"/>
              </a:solidFill>
            </a:endParaRPr>
          </a:p>
        </p:txBody>
      </p:sp>
    </p:spTree>
    <p:extLst>
      <p:ext uri="{BB962C8B-B14F-4D97-AF65-F5344CB8AC3E}">
        <p14:creationId xmlns:p14="http://schemas.microsoft.com/office/powerpoint/2010/main" val="639948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7" name="Text Placeholder 26">
            <a:extLst>
              <a:ext uri="{FF2B5EF4-FFF2-40B4-BE49-F238E27FC236}">
                <a16:creationId xmlns:a16="http://schemas.microsoft.com/office/drawing/2014/main" id="{8F1DEBFA-B62D-4EC1-AFD4-4A40E957281E}"/>
              </a:ext>
            </a:extLst>
          </p:cNvPr>
          <p:cNvSpPr>
            <a:spLocks noGrp="1"/>
          </p:cNvSpPr>
          <p:nvPr>
            <p:ph type="body" sz="quarter" idx="13"/>
          </p:nvPr>
        </p:nvSpPr>
        <p:spPr/>
        <p:txBody>
          <a:bodyPr/>
          <a:lstStyle/>
          <a:p>
            <a:r>
              <a:rPr lang="en-US"/>
              <a:t>The thriving market and ability to react in real time to users demands is a unique opportunity to throw your company to the front of the market</a:t>
            </a:r>
          </a:p>
        </p:txBody>
      </p:sp>
      <p:sp>
        <p:nvSpPr>
          <p:cNvPr id="2" name="Title 1">
            <a:extLst>
              <a:ext uri="{FF2B5EF4-FFF2-40B4-BE49-F238E27FC236}">
                <a16:creationId xmlns:a16="http://schemas.microsoft.com/office/drawing/2014/main" id="{35B02637-A3A2-4469-890E-F300AC4A9A60}"/>
              </a:ext>
            </a:extLst>
          </p:cNvPr>
          <p:cNvSpPr>
            <a:spLocks noGrp="1"/>
          </p:cNvSpPr>
          <p:nvPr>
            <p:ph type="title"/>
          </p:nvPr>
        </p:nvSpPr>
        <p:spPr/>
        <p:txBody>
          <a:bodyPr/>
          <a:lstStyle/>
          <a:p>
            <a:r>
              <a:rPr lang="en-US"/>
              <a:t>Conclusion</a:t>
            </a:r>
            <a:br>
              <a:rPr lang="en-US"/>
            </a:br>
            <a:endParaRPr lang="en-US"/>
          </a:p>
        </p:txBody>
      </p:sp>
      <p:sp>
        <p:nvSpPr>
          <p:cNvPr id="77" name="Rectangle 76"/>
          <p:cNvSpPr/>
          <p:nvPr/>
        </p:nvSpPr>
        <p:spPr bwMode="gray">
          <a:xfrm>
            <a:off x="729206" y="1272813"/>
            <a:ext cx="10289894" cy="464328"/>
          </a:xfrm>
          <a:prstGeom prst="rect">
            <a:avLst/>
          </a:prstGeom>
          <a:solidFill>
            <a:schemeClr val="accent3"/>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en Sans"/>
                <a:ea typeface="+mn-ea"/>
                <a:cs typeface="+mn-cs"/>
              </a:rPr>
              <a:t>The market is booming, the time to act is NOW!</a:t>
            </a:r>
            <a:endParaRPr kumimoji="0" lang="en-US" sz="1200" b="1" i="0" u="none" strike="noStrike" kern="1200" cap="none" spc="0" normalizeH="0" baseline="0" noProof="0">
              <a:ln>
                <a:noFill/>
              </a:ln>
              <a:solidFill>
                <a:prstClr val="white"/>
              </a:solidFill>
              <a:effectLst/>
              <a:uLnTx/>
              <a:uFillTx/>
              <a:latin typeface="Open Sans"/>
              <a:ea typeface="+mn-ea"/>
              <a:cs typeface="Arial" pitchFamily="34" charset="0"/>
            </a:endParaRPr>
          </a:p>
        </p:txBody>
      </p:sp>
      <p:sp>
        <p:nvSpPr>
          <p:cNvPr id="81" name="TextBox 80">
            <a:extLst>
              <a:ext uri="{FF2B5EF4-FFF2-40B4-BE49-F238E27FC236}">
                <a16:creationId xmlns:a16="http://schemas.microsoft.com/office/drawing/2014/main" id="{302F8EC5-D176-D146-80F4-9A82B9DC6853}"/>
              </a:ext>
            </a:extLst>
          </p:cNvPr>
          <p:cNvSpPr txBox="1"/>
          <p:nvPr/>
        </p:nvSpPr>
        <p:spPr>
          <a:xfrm>
            <a:off x="2690292" y="2407616"/>
            <a:ext cx="142597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a:ea typeface="+mn-ea"/>
                <a:cs typeface="+mn-cs"/>
              </a:rPr>
              <a:t>Exponential Market Growth</a:t>
            </a: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sp>
        <p:nvSpPr>
          <p:cNvPr id="89" name="TextBox 88">
            <a:extLst>
              <a:ext uri="{FF2B5EF4-FFF2-40B4-BE49-F238E27FC236}">
                <a16:creationId xmlns:a16="http://schemas.microsoft.com/office/drawing/2014/main" id="{194029C9-EA85-1D4D-9C62-5A1732FBB336}"/>
              </a:ext>
            </a:extLst>
          </p:cNvPr>
          <p:cNvSpPr txBox="1"/>
          <p:nvPr/>
        </p:nvSpPr>
        <p:spPr>
          <a:xfrm>
            <a:off x="2690292" y="3508148"/>
            <a:ext cx="1539443"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prstClr val="black"/>
                </a:solidFill>
                <a:latin typeface="Open Sans"/>
              </a:rPr>
              <a:t>Inability to adapt in real- time</a:t>
            </a:r>
            <a:endParaRPr kumimoji="0" lang="en-US" sz="1400" b="1" i="0" u="none" strike="noStrike" kern="1200" cap="none" spc="0" normalizeH="0" baseline="0" noProof="0">
              <a:ln>
                <a:noFill/>
              </a:ln>
              <a:solidFill>
                <a:prstClr val="black"/>
              </a:solidFill>
              <a:effectLst/>
              <a:uLnTx/>
              <a:uFillTx/>
              <a:latin typeface="Open Sans"/>
              <a:ea typeface="+mn-ea"/>
              <a:cs typeface="+mn-cs"/>
            </a:endParaRPr>
          </a:p>
        </p:txBody>
      </p:sp>
      <p:sp>
        <p:nvSpPr>
          <p:cNvPr id="95" name="TextBox 94">
            <a:extLst>
              <a:ext uri="{FF2B5EF4-FFF2-40B4-BE49-F238E27FC236}">
                <a16:creationId xmlns:a16="http://schemas.microsoft.com/office/drawing/2014/main" id="{4557463F-7E15-474E-AAC6-05F7CA873599}"/>
              </a:ext>
            </a:extLst>
          </p:cNvPr>
          <p:cNvSpPr txBox="1"/>
          <p:nvPr/>
        </p:nvSpPr>
        <p:spPr>
          <a:xfrm>
            <a:off x="2392078" y="4392071"/>
            <a:ext cx="2945431" cy="1077218"/>
          </a:xfrm>
          <a:prstGeom prst="rect">
            <a:avLst/>
          </a:prstGeom>
          <a:noFill/>
        </p:spPr>
        <p:txBody>
          <a:bodyPr wrap="square" lIns="0" tIns="0" rIns="0" bIns="0" rtlCol="0" anchor="t">
            <a:spAutoFit/>
          </a:bodyPr>
          <a:lstStyle/>
          <a:p>
            <a:pPr>
              <a:defRPr/>
            </a:pPr>
            <a:r>
              <a:rPr kumimoji="0" lang="en-US" sz="1400" i="0" u="none" strike="noStrike" kern="1200" cap="none" spc="0" normalizeH="0" baseline="0" noProof="0">
                <a:ln>
                  <a:noFill/>
                </a:ln>
                <a:effectLst/>
                <a:uLnTx/>
                <a:uFillTx/>
                <a:latin typeface="Open Sans"/>
                <a:ea typeface="+mn-ea"/>
                <a:cs typeface="+mn-cs"/>
              </a:rPr>
              <a:t>Using our model – companies can </a:t>
            </a:r>
            <a:r>
              <a:rPr kumimoji="0" lang="en-US" sz="1400" b="1" i="0" u="none" strike="noStrike" kern="1200" cap="none" spc="0" normalizeH="0" baseline="0" noProof="0">
                <a:ln>
                  <a:noFill/>
                </a:ln>
                <a:effectLst/>
                <a:uLnTx/>
                <a:uFillTx/>
                <a:latin typeface="Open Sans"/>
                <a:ea typeface="+mn-ea"/>
                <a:cs typeface="+mn-cs"/>
              </a:rPr>
              <a:t>adapt, react </a:t>
            </a:r>
            <a:r>
              <a:rPr kumimoji="0" lang="en-US" sz="1400" i="0" u="none" strike="noStrike" kern="1200" cap="none" spc="0" normalizeH="0" baseline="0" noProof="0">
                <a:ln>
                  <a:noFill/>
                </a:ln>
                <a:effectLst/>
                <a:uLnTx/>
                <a:uFillTx/>
                <a:latin typeface="Open Sans"/>
                <a:ea typeface="+mn-ea"/>
                <a:cs typeface="+mn-cs"/>
              </a:rPr>
              <a:t>and </a:t>
            </a:r>
            <a:r>
              <a:rPr kumimoji="0" lang="en-US" sz="1400" b="1" i="0" u="none" strike="noStrike" kern="1200" cap="none" spc="0" normalizeH="0" baseline="0" noProof="0">
                <a:ln>
                  <a:noFill/>
                </a:ln>
                <a:effectLst/>
                <a:uLnTx/>
                <a:uFillTx/>
                <a:latin typeface="Open Sans"/>
                <a:ea typeface="+mn-ea"/>
                <a:cs typeface="+mn-cs"/>
              </a:rPr>
              <a:t>thrive </a:t>
            </a:r>
            <a:r>
              <a:rPr kumimoji="0" lang="en-US" sz="1400" i="0" u="none" strike="noStrike" kern="1200" cap="none" spc="0" normalizeH="0" baseline="0" noProof="0">
                <a:ln>
                  <a:noFill/>
                </a:ln>
                <a:effectLst/>
                <a:uLnTx/>
                <a:uFillTx/>
                <a:latin typeface="Open Sans"/>
                <a:ea typeface="+mn-ea"/>
                <a:cs typeface="+mn-cs"/>
              </a:rPr>
              <a:t>in a growing market and be ahead of competitors by reacting to sentiment in </a:t>
            </a:r>
            <a:r>
              <a:rPr kumimoji="0" lang="en-US" sz="1400" b="1" i="0" u="none" strike="noStrike" kern="1200" cap="none" spc="0" normalizeH="0" baseline="0" noProof="0">
                <a:ln>
                  <a:noFill/>
                </a:ln>
                <a:effectLst/>
                <a:uLnTx/>
                <a:uFillTx/>
                <a:latin typeface="Open Sans"/>
                <a:ea typeface="+mn-ea"/>
                <a:cs typeface="+mn-cs"/>
              </a:rPr>
              <a:t>real-time.</a:t>
            </a:r>
            <a:r>
              <a:rPr lang="en-US" sz="1400">
                <a:latin typeface="Open Sans"/>
              </a:rPr>
              <a:t> </a:t>
            </a:r>
            <a:endParaRPr kumimoji="0" lang="en-US" sz="1400" i="0" u="none" strike="noStrike" kern="1200" cap="none" spc="0" normalizeH="0" baseline="0" noProof="0">
              <a:ln>
                <a:noFill/>
              </a:ln>
              <a:solidFill>
                <a:prstClr val="black"/>
              </a:solidFill>
              <a:effectLst/>
              <a:uLnTx/>
              <a:uFillTx/>
              <a:latin typeface="Open Sans"/>
              <a:ea typeface="+mn-ea"/>
              <a:cs typeface="+mn-cs"/>
            </a:endParaRPr>
          </a:p>
        </p:txBody>
      </p:sp>
      <p:sp>
        <p:nvSpPr>
          <p:cNvPr id="110" name="Rectangle 109">
            <a:extLst>
              <a:ext uri="{FF2B5EF4-FFF2-40B4-BE49-F238E27FC236}">
                <a16:creationId xmlns:a16="http://schemas.microsoft.com/office/drawing/2014/main" id="{74246D6F-297D-F44C-9522-229A5B278868}"/>
              </a:ext>
            </a:extLst>
          </p:cNvPr>
          <p:cNvSpPr/>
          <p:nvPr/>
        </p:nvSpPr>
        <p:spPr>
          <a:xfrm>
            <a:off x="2841491" y="6249235"/>
            <a:ext cx="4789261" cy="323165"/>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 pos="2286000" algn="l"/>
              </a:tabLst>
              <a:defRPr/>
            </a:pPr>
            <a:r>
              <a:rPr kumimoji="0" lang="en-US" sz="700" b="0" i="0" u="none" strike="noStrike" kern="120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1. Deloitte CIP Global Powers of Retailing 2018 Report</a:t>
            </a:r>
          </a:p>
          <a:p>
            <a:pPr marL="0" marR="0" lvl="0" indent="0" algn="l" defTabSz="914400" rtl="0" eaLnBrk="1" fontAlgn="auto" latinLnBrk="0" hangingPunct="1">
              <a:lnSpc>
                <a:spcPct val="100000"/>
              </a:lnSpc>
              <a:spcBef>
                <a:spcPts val="0"/>
              </a:spcBef>
              <a:spcAft>
                <a:spcPts val="0"/>
              </a:spcAft>
              <a:buClrTx/>
              <a:buSzTx/>
              <a:buFontTx/>
              <a:buNone/>
              <a:tabLst>
                <a:tab pos="457200" algn="l"/>
                <a:tab pos="2286000" algn="l"/>
              </a:tabLst>
              <a:defRPr/>
            </a:pPr>
            <a:r>
              <a:rPr kumimoji="0" lang="en-US" sz="700" b="0" i="0" u="none" strike="noStrike" kern="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2</a:t>
            </a:r>
            <a:r>
              <a:rPr kumimoji="0" lang="en-US" sz="700" b="0" i="0" u="none" strike="noStrike" kern="120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 Deloitte Commercial spend in consumer products: 2016</a:t>
            </a:r>
          </a:p>
          <a:p>
            <a:pPr marL="0" marR="0" lvl="0" indent="0" algn="l" defTabSz="914400" rtl="0" eaLnBrk="1" fontAlgn="auto" latinLnBrk="0" hangingPunct="1">
              <a:lnSpc>
                <a:spcPct val="100000"/>
              </a:lnSpc>
              <a:spcBef>
                <a:spcPts val="0"/>
              </a:spcBef>
              <a:spcAft>
                <a:spcPts val="0"/>
              </a:spcAft>
              <a:buClrTx/>
              <a:buSzTx/>
              <a:buFontTx/>
              <a:buNone/>
              <a:tabLst>
                <a:tab pos="457200" algn="l"/>
                <a:tab pos="2286000" algn="l"/>
              </a:tabLst>
              <a:defRPr/>
            </a:pPr>
            <a:r>
              <a:rPr kumimoji="0" lang="en-US" sz="700" b="0" i="0" u="none" strike="noStrike" kern="1200" cap="none" spc="0" normalizeH="0" baseline="0" noProof="0">
                <a:ln>
                  <a:noFill/>
                </a:ln>
                <a:solidFill>
                  <a:srgbClr val="000000"/>
                </a:solidFill>
                <a:effectLst/>
                <a:uLnTx/>
                <a:uFillTx/>
                <a:latin typeface="Open Sans"/>
                <a:ea typeface="Verdana" panose="020B0604030504040204" pitchFamily="34" charset="0"/>
                <a:cs typeface="Verdana" panose="020B0604030504040204" pitchFamily="34" charset="0"/>
              </a:rPr>
              <a:t>3. “Global Companies Extend Use of Zero-Based Budgeting to Slash Costs” Wall Street Journal 2018</a:t>
            </a:r>
          </a:p>
        </p:txBody>
      </p:sp>
      <p:sp>
        <p:nvSpPr>
          <p:cNvPr id="111" name="TextBox 110"/>
          <p:cNvSpPr txBox="1"/>
          <p:nvPr/>
        </p:nvSpPr>
        <p:spPr>
          <a:xfrm>
            <a:off x="2767117" y="1782141"/>
            <a:ext cx="521059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small" spc="600" normalizeH="0" baseline="0" noProof="0">
                <a:ln>
                  <a:noFill/>
                </a:ln>
                <a:solidFill>
                  <a:prstClr val="black"/>
                </a:solidFill>
                <a:effectLst/>
                <a:uLnTx/>
                <a:uFillTx/>
                <a:latin typeface="Open Sans"/>
                <a:ea typeface="+mn-ea"/>
                <a:cs typeface="Open Sans"/>
              </a:rPr>
              <a:t>Why?</a:t>
            </a:r>
            <a:endParaRPr kumimoji="0" lang="en-US" sz="1600" b="0" i="0" u="none" strike="noStrike" kern="1200" cap="small" spc="600" normalizeH="0" baseline="30000" noProof="0">
              <a:ln>
                <a:noFill/>
              </a:ln>
              <a:solidFill>
                <a:prstClr val="black"/>
              </a:solidFill>
              <a:effectLst/>
              <a:uLnTx/>
              <a:uFillTx/>
              <a:latin typeface="Open Sans"/>
              <a:ea typeface="+mn-ea"/>
              <a:cs typeface="Open Sans"/>
            </a:endParaRPr>
          </a:p>
        </p:txBody>
      </p:sp>
      <p:sp>
        <p:nvSpPr>
          <p:cNvPr id="113" name="TextBox 112"/>
          <p:cNvSpPr txBox="1"/>
          <p:nvPr/>
        </p:nvSpPr>
        <p:spPr>
          <a:xfrm>
            <a:off x="6669864" y="3415815"/>
            <a:ext cx="3562156"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prstClr val="black"/>
                </a:solidFill>
                <a:latin typeface="Open Sans"/>
              </a:rPr>
              <a:t>Videogame developers cannot react in real-time to changing demands/expectations of users</a:t>
            </a: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sp>
        <p:nvSpPr>
          <p:cNvPr id="117" name="Rectangle 116"/>
          <p:cNvSpPr/>
          <p:nvPr/>
        </p:nvSpPr>
        <p:spPr>
          <a:xfrm>
            <a:off x="6669864" y="4653691"/>
            <a:ext cx="3724489"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prstClr val="black"/>
                </a:solidFill>
                <a:latin typeface="Open Sans"/>
              </a:rPr>
              <a:t>Being up to date – is being ahead!</a:t>
            </a:r>
            <a:endParaRPr kumimoji="0" lang="en-US" sz="1400" b="1" i="0" u="none" strike="noStrike" kern="1200" cap="none" spc="0" normalizeH="0" baseline="0" noProof="0">
              <a:ln>
                <a:noFill/>
              </a:ln>
              <a:solidFill>
                <a:prstClr val="black"/>
              </a:solidFill>
              <a:effectLst/>
              <a:uLnTx/>
              <a:uFillTx/>
              <a:latin typeface="Open Sans"/>
              <a:ea typeface="+mn-ea"/>
              <a:cs typeface="+mn-cs"/>
            </a:endParaRPr>
          </a:p>
        </p:txBody>
      </p:sp>
      <p:cxnSp>
        <p:nvCxnSpPr>
          <p:cNvPr id="8" name="Straight Connector 7">
            <a:extLst>
              <a:ext uri="{FF2B5EF4-FFF2-40B4-BE49-F238E27FC236}">
                <a16:creationId xmlns:a16="http://schemas.microsoft.com/office/drawing/2014/main" id="{24A82605-5818-CB4F-978E-69BB3C2579CD}"/>
              </a:ext>
            </a:extLst>
          </p:cNvPr>
          <p:cNvCxnSpPr>
            <a:cxnSpLocks/>
          </p:cNvCxnSpPr>
          <p:nvPr/>
        </p:nvCxnSpPr>
        <p:spPr>
          <a:xfrm>
            <a:off x="729206" y="3186960"/>
            <a:ext cx="95028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6DC5C2-1311-FB41-84E8-60294D0A123A}"/>
              </a:ext>
            </a:extLst>
          </p:cNvPr>
          <p:cNvCxnSpPr>
            <a:cxnSpLocks/>
          </p:cNvCxnSpPr>
          <p:nvPr/>
        </p:nvCxnSpPr>
        <p:spPr>
          <a:xfrm>
            <a:off x="949124" y="4186088"/>
            <a:ext cx="942179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DA51E7C-A4DE-D747-8692-8255D7160172}"/>
              </a:ext>
            </a:extLst>
          </p:cNvPr>
          <p:cNvCxnSpPr>
            <a:cxnSpLocks/>
          </p:cNvCxnSpPr>
          <p:nvPr/>
        </p:nvCxnSpPr>
        <p:spPr>
          <a:xfrm>
            <a:off x="6413050" y="3513584"/>
            <a:ext cx="0" cy="37718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219AC5C-2B61-2B49-BCF2-03B99F948E0E}"/>
              </a:ext>
            </a:extLst>
          </p:cNvPr>
          <p:cNvCxnSpPr>
            <a:cxnSpLocks/>
          </p:cNvCxnSpPr>
          <p:nvPr/>
        </p:nvCxnSpPr>
        <p:spPr>
          <a:xfrm>
            <a:off x="6416049" y="4513717"/>
            <a:ext cx="0" cy="5813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6" name="Graphic 4">
            <a:extLst>
              <a:ext uri="{FF2B5EF4-FFF2-40B4-BE49-F238E27FC236}">
                <a16:creationId xmlns:a16="http://schemas.microsoft.com/office/drawing/2014/main" id="{84EC0819-952F-5A41-BBA3-CF76C98783E3}"/>
              </a:ext>
            </a:extLst>
          </p:cNvPr>
          <p:cNvSpPr/>
          <p:nvPr/>
        </p:nvSpPr>
        <p:spPr>
          <a:xfrm rot="2781340">
            <a:off x="5732608" y="4504384"/>
            <a:ext cx="367860" cy="615058"/>
          </a:xfrm>
          <a:custGeom>
            <a:avLst/>
            <a:gdLst>
              <a:gd name="connsiteX0" fmla="*/ 70289 w 131632"/>
              <a:gd name="connsiteY0" fmla="*/ 1756 h 220087"/>
              <a:gd name="connsiteX1" fmla="*/ 68373 w 131632"/>
              <a:gd name="connsiteY1" fmla="*/ 479 h 220087"/>
              <a:gd name="connsiteX2" fmla="*/ 63260 w 131632"/>
              <a:gd name="connsiteY2" fmla="*/ 479 h 220087"/>
              <a:gd name="connsiteX3" fmla="*/ 61343 w 131632"/>
              <a:gd name="connsiteY3" fmla="*/ 1756 h 220087"/>
              <a:gd name="connsiteX4" fmla="*/ 1917 w 131632"/>
              <a:gd name="connsiteY4" fmla="*/ 61127 h 220087"/>
              <a:gd name="connsiteX5" fmla="*/ 1917 w 131632"/>
              <a:gd name="connsiteY5" fmla="*/ 70064 h 220087"/>
              <a:gd name="connsiteX6" fmla="*/ 10863 w 131632"/>
              <a:gd name="connsiteY6" fmla="*/ 70064 h 220087"/>
              <a:gd name="connsiteX7" fmla="*/ 10863 w 131632"/>
              <a:gd name="connsiteY7" fmla="*/ 70064 h 220087"/>
              <a:gd name="connsiteX8" fmla="*/ 59427 w 131632"/>
              <a:gd name="connsiteY8" fmla="*/ 21546 h 220087"/>
              <a:gd name="connsiteX9" fmla="*/ 59427 w 131632"/>
              <a:gd name="connsiteY9" fmla="*/ 213704 h 220087"/>
              <a:gd name="connsiteX10" fmla="*/ 65816 w 131632"/>
              <a:gd name="connsiteY10" fmla="*/ 220088 h 220087"/>
              <a:gd name="connsiteX11" fmla="*/ 72206 w 131632"/>
              <a:gd name="connsiteY11" fmla="*/ 213704 h 220087"/>
              <a:gd name="connsiteX12" fmla="*/ 72206 w 131632"/>
              <a:gd name="connsiteY12" fmla="*/ 21546 h 220087"/>
              <a:gd name="connsiteX13" fmla="*/ 120770 w 131632"/>
              <a:gd name="connsiteY13" fmla="*/ 70064 h 220087"/>
              <a:gd name="connsiteX14" fmla="*/ 125242 w 131632"/>
              <a:gd name="connsiteY14" fmla="*/ 71979 h 220087"/>
              <a:gd name="connsiteX15" fmla="*/ 129716 w 131632"/>
              <a:gd name="connsiteY15" fmla="*/ 70064 h 220087"/>
              <a:gd name="connsiteX16" fmla="*/ 129716 w 131632"/>
              <a:gd name="connsiteY16" fmla="*/ 61127 h 220087"/>
              <a:gd name="connsiteX17" fmla="*/ 70289 w 131632"/>
              <a:gd name="connsiteY17" fmla="*/ 1756 h 22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632" h="220087">
                <a:moveTo>
                  <a:pt x="70289" y="1756"/>
                </a:moveTo>
                <a:cubicBezTo>
                  <a:pt x="69650" y="1117"/>
                  <a:pt x="69011" y="479"/>
                  <a:pt x="68373" y="479"/>
                </a:cubicBezTo>
                <a:cubicBezTo>
                  <a:pt x="67094" y="-160"/>
                  <a:pt x="65178" y="-160"/>
                  <a:pt x="63260" y="479"/>
                </a:cubicBezTo>
                <a:cubicBezTo>
                  <a:pt x="62622" y="1117"/>
                  <a:pt x="61983" y="1117"/>
                  <a:pt x="61343" y="1756"/>
                </a:cubicBezTo>
                <a:lnTo>
                  <a:pt x="1917" y="61127"/>
                </a:lnTo>
                <a:cubicBezTo>
                  <a:pt x="-639" y="63680"/>
                  <a:pt x="-639" y="67511"/>
                  <a:pt x="1917" y="70064"/>
                </a:cubicBezTo>
                <a:cubicBezTo>
                  <a:pt x="4473" y="72618"/>
                  <a:pt x="8307" y="72618"/>
                  <a:pt x="10863" y="70064"/>
                </a:cubicBezTo>
                <a:cubicBezTo>
                  <a:pt x="10863" y="70064"/>
                  <a:pt x="10863" y="70064"/>
                  <a:pt x="10863" y="70064"/>
                </a:cubicBezTo>
                <a:lnTo>
                  <a:pt x="59427" y="21546"/>
                </a:lnTo>
                <a:lnTo>
                  <a:pt x="59427" y="213704"/>
                </a:lnTo>
                <a:cubicBezTo>
                  <a:pt x="59427" y="217534"/>
                  <a:pt x="61983" y="220088"/>
                  <a:pt x="65816" y="220088"/>
                </a:cubicBezTo>
                <a:cubicBezTo>
                  <a:pt x="69650" y="220088"/>
                  <a:pt x="72206" y="217534"/>
                  <a:pt x="72206" y="213704"/>
                </a:cubicBezTo>
                <a:lnTo>
                  <a:pt x="72206" y="21546"/>
                </a:lnTo>
                <a:lnTo>
                  <a:pt x="120770" y="70064"/>
                </a:lnTo>
                <a:cubicBezTo>
                  <a:pt x="122047" y="71341"/>
                  <a:pt x="123326" y="71979"/>
                  <a:pt x="125242" y="71979"/>
                </a:cubicBezTo>
                <a:cubicBezTo>
                  <a:pt x="127160" y="71979"/>
                  <a:pt x="128437" y="71341"/>
                  <a:pt x="129716" y="70064"/>
                </a:cubicBezTo>
                <a:cubicBezTo>
                  <a:pt x="132272" y="67511"/>
                  <a:pt x="132272" y="63680"/>
                  <a:pt x="129716" y="61127"/>
                </a:cubicBezTo>
                <a:lnTo>
                  <a:pt x="70289" y="1756"/>
                </a:lnTo>
                <a:close/>
              </a:path>
            </a:pathLst>
          </a:custGeom>
          <a:solidFill>
            <a:schemeClr val="bg1">
              <a:lumMod val="75000"/>
            </a:schemeClr>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127" name="Graphic 4">
            <a:extLst>
              <a:ext uri="{FF2B5EF4-FFF2-40B4-BE49-F238E27FC236}">
                <a16:creationId xmlns:a16="http://schemas.microsoft.com/office/drawing/2014/main" id="{94B4BEE5-7922-CD4E-AA7E-039D6136F72E}"/>
              </a:ext>
            </a:extLst>
          </p:cNvPr>
          <p:cNvGrpSpPr/>
          <p:nvPr/>
        </p:nvGrpSpPr>
        <p:grpSpPr>
          <a:xfrm>
            <a:off x="1383553" y="2287721"/>
            <a:ext cx="546296" cy="545781"/>
            <a:chOff x="3607758" y="918179"/>
            <a:chExt cx="361674" cy="361333"/>
          </a:xfrm>
          <a:solidFill>
            <a:schemeClr val="accent1"/>
          </a:solidFill>
        </p:grpSpPr>
        <p:sp>
          <p:nvSpPr>
            <p:cNvPr id="128" name="Graphic 4">
              <a:extLst>
                <a:ext uri="{FF2B5EF4-FFF2-40B4-BE49-F238E27FC236}">
                  <a16:creationId xmlns:a16="http://schemas.microsoft.com/office/drawing/2014/main" id="{914F5EEA-BED3-8B4D-98CA-C4E49709B228}"/>
                </a:ext>
              </a:extLst>
            </p:cNvPr>
            <p:cNvSpPr/>
            <p:nvPr/>
          </p:nvSpPr>
          <p:spPr>
            <a:xfrm>
              <a:off x="3607758" y="918179"/>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1157"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234"/>
                    <a:pt x="274128" y="349204"/>
                    <a:pt x="180836"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9" name="Graphic 4">
              <a:extLst>
                <a:ext uri="{FF2B5EF4-FFF2-40B4-BE49-F238E27FC236}">
                  <a16:creationId xmlns:a16="http://schemas.microsoft.com/office/drawing/2014/main" id="{2BBD29BD-EFF5-B64D-9B93-80F3A761ABC1}"/>
                </a:ext>
              </a:extLst>
            </p:cNvPr>
            <p:cNvSpPr/>
            <p:nvPr/>
          </p:nvSpPr>
          <p:spPr>
            <a:xfrm>
              <a:off x="3683798" y="1021599"/>
              <a:ext cx="210229" cy="153854"/>
            </a:xfrm>
            <a:custGeom>
              <a:avLst/>
              <a:gdLst>
                <a:gd name="connsiteX0" fmla="*/ 203839 w 210229"/>
                <a:gd name="connsiteY0" fmla="*/ 141086 h 153854"/>
                <a:gd name="connsiteX1" fmla="*/ 12780 w 210229"/>
                <a:gd name="connsiteY1" fmla="*/ 141086 h 153854"/>
                <a:gd name="connsiteX2" fmla="*/ 12780 w 210229"/>
                <a:gd name="connsiteY2" fmla="*/ 6384 h 153854"/>
                <a:gd name="connsiteX3" fmla="*/ 6390 w 210229"/>
                <a:gd name="connsiteY3" fmla="*/ 0 h 153854"/>
                <a:gd name="connsiteX4" fmla="*/ 0 w 210229"/>
                <a:gd name="connsiteY4" fmla="*/ 6384 h 153854"/>
                <a:gd name="connsiteX5" fmla="*/ 0 w 210229"/>
                <a:gd name="connsiteY5" fmla="*/ 147470 h 153854"/>
                <a:gd name="connsiteX6" fmla="*/ 6390 w 210229"/>
                <a:gd name="connsiteY6" fmla="*/ 153854 h 153854"/>
                <a:gd name="connsiteX7" fmla="*/ 203839 w 210229"/>
                <a:gd name="connsiteY7" fmla="*/ 153854 h 153854"/>
                <a:gd name="connsiteX8" fmla="*/ 210229 w 210229"/>
                <a:gd name="connsiteY8" fmla="*/ 147470 h 153854"/>
                <a:gd name="connsiteX9" fmla="*/ 203839 w 210229"/>
                <a:gd name="connsiteY9" fmla="*/ 141086 h 15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229" h="153854">
                  <a:moveTo>
                    <a:pt x="203839" y="141086"/>
                  </a:moveTo>
                  <a:lnTo>
                    <a:pt x="12780" y="141086"/>
                  </a:lnTo>
                  <a:lnTo>
                    <a:pt x="12780" y="6384"/>
                  </a:lnTo>
                  <a:cubicBezTo>
                    <a:pt x="12780" y="2554"/>
                    <a:pt x="10224" y="0"/>
                    <a:pt x="6390" y="0"/>
                  </a:cubicBezTo>
                  <a:cubicBezTo>
                    <a:pt x="2556" y="0"/>
                    <a:pt x="0" y="2554"/>
                    <a:pt x="0" y="6384"/>
                  </a:cubicBezTo>
                  <a:lnTo>
                    <a:pt x="0" y="147470"/>
                  </a:lnTo>
                  <a:cubicBezTo>
                    <a:pt x="0" y="151300"/>
                    <a:pt x="2556" y="153854"/>
                    <a:pt x="6390" y="153854"/>
                  </a:cubicBezTo>
                  <a:lnTo>
                    <a:pt x="203839" y="153854"/>
                  </a:lnTo>
                  <a:cubicBezTo>
                    <a:pt x="207673" y="153854"/>
                    <a:pt x="210229" y="151300"/>
                    <a:pt x="210229" y="147470"/>
                  </a:cubicBezTo>
                  <a:cubicBezTo>
                    <a:pt x="210229" y="143640"/>
                    <a:pt x="207034" y="141086"/>
                    <a:pt x="203839" y="141086"/>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0" name="Graphic 4">
              <a:extLst>
                <a:ext uri="{FF2B5EF4-FFF2-40B4-BE49-F238E27FC236}">
                  <a16:creationId xmlns:a16="http://schemas.microsoft.com/office/drawing/2014/main" id="{842B9DB3-881E-FA4F-A950-16C701EC0B4E}"/>
                </a:ext>
              </a:extLst>
            </p:cNvPr>
            <p:cNvSpPr/>
            <p:nvPr/>
          </p:nvSpPr>
          <p:spPr>
            <a:xfrm>
              <a:off x="3712553" y="1036282"/>
              <a:ext cx="181474" cy="97036"/>
            </a:xfrm>
            <a:custGeom>
              <a:avLst/>
              <a:gdLst>
                <a:gd name="connsiteX0" fmla="*/ 170611 w 181474"/>
                <a:gd name="connsiteY0" fmla="*/ 1915 h 97036"/>
                <a:gd name="connsiteX1" fmla="*/ 97766 w 181474"/>
                <a:gd name="connsiteY1" fmla="*/ 74693 h 97036"/>
                <a:gd name="connsiteX2" fmla="*/ 60065 w 181474"/>
                <a:gd name="connsiteY2" fmla="*/ 37027 h 97036"/>
                <a:gd name="connsiteX3" fmla="*/ 51119 w 181474"/>
                <a:gd name="connsiteY3" fmla="*/ 37027 h 97036"/>
                <a:gd name="connsiteX4" fmla="*/ 1917 w 181474"/>
                <a:gd name="connsiteY4" fmla="*/ 86184 h 97036"/>
                <a:gd name="connsiteX5" fmla="*/ 1917 w 181474"/>
                <a:gd name="connsiteY5" fmla="*/ 95121 h 97036"/>
                <a:gd name="connsiteX6" fmla="*/ 6390 w 181474"/>
                <a:gd name="connsiteY6" fmla="*/ 97036 h 97036"/>
                <a:gd name="connsiteX7" fmla="*/ 10863 w 181474"/>
                <a:gd name="connsiteY7" fmla="*/ 95121 h 97036"/>
                <a:gd name="connsiteX8" fmla="*/ 55592 w 181474"/>
                <a:gd name="connsiteY8" fmla="*/ 50433 h 97036"/>
                <a:gd name="connsiteX9" fmla="*/ 93293 w 181474"/>
                <a:gd name="connsiteY9" fmla="*/ 88099 h 97036"/>
                <a:gd name="connsiteX10" fmla="*/ 102239 w 181474"/>
                <a:gd name="connsiteY10" fmla="*/ 88099 h 97036"/>
                <a:gd name="connsiteX11" fmla="*/ 179557 w 181474"/>
                <a:gd name="connsiteY11" fmla="*/ 10853 h 97036"/>
                <a:gd name="connsiteX12" fmla="*/ 179557 w 181474"/>
                <a:gd name="connsiteY12" fmla="*/ 1915 h 97036"/>
                <a:gd name="connsiteX13" fmla="*/ 170611 w 181474"/>
                <a:gd name="connsiteY13" fmla="*/ 1915 h 9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474" h="97036">
                  <a:moveTo>
                    <a:pt x="170611" y="1915"/>
                  </a:moveTo>
                  <a:lnTo>
                    <a:pt x="97766" y="74693"/>
                  </a:lnTo>
                  <a:lnTo>
                    <a:pt x="60065" y="37027"/>
                  </a:lnTo>
                  <a:cubicBezTo>
                    <a:pt x="57509" y="34474"/>
                    <a:pt x="53676" y="34474"/>
                    <a:pt x="51119" y="37027"/>
                  </a:cubicBezTo>
                  <a:lnTo>
                    <a:pt x="1917" y="86184"/>
                  </a:lnTo>
                  <a:cubicBezTo>
                    <a:pt x="-639" y="88737"/>
                    <a:pt x="-639" y="92568"/>
                    <a:pt x="1917" y="95121"/>
                  </a:cubicBezTo>
                  <a:cubicBezTo>
                    <a:pt x="3195" y="96398"/>
                    <a:pt x="5112" y="97036"/>
                    <a:pt x="6390" y="97036"/>
                  </a:cubicBezTo>
                  <a:cubicBezTo>
                    <a:pt x="7668" y="97036"/>
                    <a:pt x="9585" y="96398"/>
                    <a:pt x="10863" y="95121"/>
                  </a:cubicBezTo>
                  <a:lnTo>
                    <a:pt x="55592" y="50433"/>
                  </a:lnTo>
                  <a:lnTo>
                    <a:pt x="93293" y="88099"/>
                  </a:lnTo>
                  <a:cubicBezTo>
                    <a:pt x="95849" y="90652"/>
                    <a:pt x="99683" y="90652"/>
                    <a:pt x="102239" y="88099"/>
                  </a:cubicBezTo>
                  <a:lnTo>
                    <a:pt x="179557" y="10853"/>
                  </a:lnTo>
                  <a:cubicBezTo>
                    <a:pt x="182113" y="8299"/>
                    <a:pt x="182113" y="4469"/>
                    <a:pt x="179557" y="1915"/>
                  </a:cubicBezTo>
                  <a:cubicBezTo>
                    <a:pt x="177001" y="-638"/>
                    <a:pt x="173167" y="-638"/>
                    <a:pt x="170611" y="191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31" name="Graphic 4">
            <a:extLst>
              <a:ext uri="{FF2B5EF4-FFF2-40B4-BE49-F238E27FC236}">
                <a16:creationId xmlns:a16="http://schemas.microsoft.com/office/drawing/2014/main" id="{C690566E-E172-7B4B-B21C-79AA11C473FF}"/>
              </a:ext>
            </a:extLst>
          </p:cNvPr>
          <p:cNvGrpSpPr/>
          <p:nvPr/>
        </p:nvGrpSpPr>
        <p:grpSpPr>
          <a:xfrm>
            <a:off x="1383553" y="3344984"/>
            <a:ext cx="546292" cy="545782"/>
            <a:chOff x="467104" y="918179"/>
            <a:chExt cx="362309" cy="361971"/>
          </a:xfrm>
          <a:solidFill>
            <a:schemeClr val="accent1"/>
          </a:solidFill>
        </p:grpSpPr>
        <p:sp>
          <p:nvSpPr>
            <p:cNvPr id="132" name="Graphic 4">
              <a:extLst>
                <a:ext uri="{FF2B5EF4-FFF2-40B4-BE49-F238E27FC236}">
                  <a16:creationId xmlns:a16="http://schemas.microsoft.com/office/drawing/2014/main" id="{A35C625E-C381-4348-A80C-64B6EC712D72}"/>
                </a:ext>
              </a:extLst>
            </p:cNvPr>
            <p:cNvSpPr/>
            <p:nvPr/>
          </p:nvSpPr>
          <p:spPr>
            <a:xfrm>
              <a:off x="467104" y="918179"/>
              <a:ext cx="362309" cy="361971"/>
            </a:xfrm>
            <a:custGeom>
              <a:avLst/>
              <a:gdLst>
                <a:gd name="connsiteX0" fmla="*/ 181474 w 362309"/>
                <a:gd name="connsiteY0" fmla="*/ 0 h 361971"/>
                <a:gd name="connsiteX1" fmla="*/ 0 w 362309"/>
                <a:gd name="connsiteY1" fmla="*/ 181305 h 361971"/>
                <a:gd name="connsiteX2" fmla="*/ 181474 w 362309"/>
                <a:gd name="connsiteY2" fmla="*/ 361972 h 361971"/>
                <a:gd name="connsiteX3" fmla="*/ 362309 w 362309"/>
                <a:gd name="connsiteY3" fmla="*/ 181305 h 361971"/>
                <a:gd name="connsiteX4" fmla="*/ 181474 w 362309"/>
                <a:gd name="connsiteY4" fmla="*/ 0 h 361971"/>
                <a:gd name="connsiteX5" fmla="*/ 181474 w 362309"/>
                <a:gd name="connsiteY5" fmla="*/ 0 h 361971"/>
                <a:gd name="connsiteX6" fmla="*/ 181474 w 362309"/>
                <a:gd name="connsiteY6" fmla="*/ 349204 h 361971"/>
                <a:gd name="connsiteX7" fmla="*/ 13419 w 362309"/>
                <a:gd name="connsiteY7" fmla="*/ 180667 h 361971"/>
                <a:gd name="connsiteX8" fmla="*/ 181474 w 362309"/>
                <a:gd name="connsiteY8" fmla="*/ 12768 h 361971"/>
                <a:gd name="connsiteX9" fmla="*/ 349530 w 362309"/>
                <a:gd name="connsiteY9" fmla="*/ 180667 h 361971"/>
                <a:gd name="connsiteX10" fmla="*/ 181474 w 362309"/>
                <a:gd name="connsiteY10"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close/>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3" name="Graphic 4">
              <a:extLst>
                <a:ext uri="{FF2B5EF4-FFF2-40B4-BE49-F238E27FC236}">
                  <a16:creationId xmlns:a16="http://schemas.microsoft.com/office/drawing/2014/main" id="{BA84855F-B0A3-2F47-AF3E-977AF47F3760}"/>
                </a:ext>
              </a:extLst>
            </p:cNvPr>
            <p:cNvSpPr/>
            <p:nvPr/>
          </p:nvSpPr>
          <p:spPr>
            <a:xfrm>
              <a:off x="541227" y="1010747"/>
              <a:ext cx="215340" cy="115550"/>
            </a:xfrm>
            <a:custGeom>
              <a:avLst/>
              <a:gdLst>
                <a:gd name="connsiteX0" fmla="*/ 204478 w 215340"/>
                <a:gd name="connsiteY0" fmla="*/ 1915 h 115550"/>
                <a:gd name="connsiteX1" fmla="*/ 106712 w 215340"/>
                <a:gd name="connsiteY1" fmla="*/ 100228 h 115550"/>
                <a:gd name="connsiteX2" fmla="*/ 10863 w 215340"/>
                <a:gd name="connsiteY2" fmla="*/ 1915 h 115550"/>
                <a:gd name="connsiteX3" fmla="*/ 1917 w 215340"/>
                <a:gd name="connsiteY3" fmla="*/ 1915 h 115550"/>
                <a:gd name="connsiteX4" fmla="*/ 1917 w 215340"/>
                <a:gd name="connsiteY4" fmla="*/ 10853 h 115550"/>
                <a:gd name="connsiteX5" fmla="*/ 1917 w 215340"/>
                <a:gd name="connsiteY5" fmla="*/ 10853 h 115550"/>
                <a:gd name="connsiteX6" fmla="*/ 102239 w 215340"/>
                <a:gd name="connsiteY6" fmla="*/ 113635 h 115550"/>
                <a:gd name="connsiteX7" fmla="*/ 106712 w 215340"/>
                <a:gd name="connsiteY7" fmla="*/ 115550 h 115550"/>
                <a:gd name="connsiteX8" fmla="*/ 111185 w 215340"/>
                <a:gd name="connsiteY8" fmla="*/ 113635 h 115550"/>
                <a:gd name="connsiteX9" fmla="*/ 213424 w 215340"/>
                <a:gd name="connsiteY9" fmla="*/ 10853 h 115550"/>
                <a:gd name="connsiteX10" fmla="*/ 213424 w 215340"/>
                <a:gd name="connsiteY10" fmla="*/ 1915 h 115550"/>
                <a:gd name="connsiteX11" fmla="*/ 204478 w 215340"/>
                <a:gd name="connsiteY11" fmla="*/ 1915 h 1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40" h="115550">
                  <a:moveTo>
                    <a:pt x="204478" y="1915"/>
                  </a:moveTo>
                  <a:lnTo>
                    <a:pt x="106712" y="100228"/>
                  </a:lnTo>
                  <a:lnTo>
                    <a:pt x="10863" y="1915"/>
                  </a:lnTo>
                  <a:cubicBezTo>
                    <a:pt x="8307" y="-638"/>
                    <a:pt x="4473" y="-638"/>
                    <a:pt x="1917" y="1915"/>
                  </a:cubicBezTo>
                  <a:cubicBezTo>
                    <a:pt x="-639" y="4469"/>
                    <a:pt x="-639" y="8299"/>
                    <a:pt x="1917" y="10853"/>
                  </a:cubicBezTo>
                  <a:lnTo>
                    <a:pt x="1917" y="10853"/>
                  </a:lnTo>
                  <a:lnTo>
                    <a:pt x="102239" y="113635"/>
                  </a:lnTo>
                  <a:cubicBezTo>
                    <a:pt x="103517" y="114912"/>
                    <a:pt x="104795" y="115550"/>
                    <a:pt x="106712" y="115550"/>
                  </a:cubicBezTo>
                  <a:cubicBezTo>
                    <a:pt x="108629" y="115550"/>
                    <a:pt x="109907" y="114912"/>
                    <a:pt x="111185" y="113635"/>
                  </a:cubicBezTo>
                  <a:lnTo>
                    <a:pt x="213424" y="10853"/>
                  </a:lnTo>
                  <a:cubicBezTo>
                    <a:pt x="215980" y="8299"/>
                    <a:pt x="215980" y="4469"/>
                    <a:pt x="213424" y="1915"/>
                  </a:cubicBezTo>
                  <a:cubicBezTo>
                    <a:pt x="210868" y="-638"/>
                    <a:pt x="206395" y="-638"/>
                    <a:pt x="204478" y="191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4" name="Graphic 4">
              <a:extLst>
                <a:ext uri="{FF2B5EF4-FFF2-40B4-BE49-F238E27FC236}">
                  <a16:creationId xmlns:a16="http://schemas.microsoft.com/office/drawing/2014/main" id="{9ACBE4F6-52F5-F04E-AA57-76145EEAD546}"/>
                </a:ext>
              </a:extLst>
            </p:cNvPr>
            <p:cNvSpPr/>
            <p:nvPr/>
          </p:nvSpPr>
          <p:spPr>
            <a:xfrm>
              <a:off x="541227" y="1084162"/>
              <a:ext cx="215340" cy="115550"/>
            </a:xfrm>
            <a:custGeom>
              <a:avLst/>
              <a:gdLst>
                <a:gd name="connsiteX0" fmla="*/ 204478 w 215340"/>
                <a:gd name="connsiteY0" fmla="*/ 1915 h 115550"/>
                <a:gd name="connsiteX1" fmla="*/ 106712 w 215340"/>
                <a:gd name="connsiteY1" fmla="*/ 100228 h 115550"/>
                <a:gd name="connsiteX2" fmla="*/ 10863 w 215340"/>
                <a:gd name="connsiteY2" fmla="*/ 1915 h 115550"/>
                <a:gd name="connsiteX3" fmla="*/ 1917 w 215340"/>
                <a:gd name="connsiteY3" fmla="*/ 1915 h 115550"/>
                <a:gd name="connsiteX4" fmla="*/ 1917 w 215340"/>
                <a:gd name="connsiteY4" fmla="*/ 10853 h 115550"/>
                <a:gd name="connsiteX5" fmla="*/ 102239 w 215340"/>
                <a:gd name="connsiteY5" fmla="*/ 113635 h 115550"/>
                <a:gd name="connsiteX6" fmla="*/ 106712 w 215340"/>
                <a:gd name="connsiteY6" fmla="*/ 115550 h 115550"/>
                <a:gd name="connsiteX7" fmla="*/ 106712 w 215340"/>
                <a:gd name="connsiteY7" fmla="*/ 115550 h 115550"/>
                <a:gd name="connsiteX8" fmla="*/ 111185 w 215340"/>
                <a:gd name="connsiteY8" fmla="*/ 113635 h 115550"/>
                <a:gd name="connsiteX9" fmla="*/ 213424 w 215340"/>
                <a:gd name="connsiteY9" fmla="*/ 10853 h 115550"/>
                <a:gd name="connsiteX10" fmla="*/ 213424 w 215340"/>
                <a:gd name="connsiteY10" fmla="*/ 1915 h 115550"/>
                <a:gd name="connsiteX11" fmla="*/ 204478 w 215340"/>
                <a:gd name="connsiteY11" fmla="*/ 1915 h 115550"/>
                <a:gd name="connsiteX12" fmla="*/ 204478 w 215340"/>
                <a:gd name="connsiteY12" fmla="*/ 1915 h 1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340" h="115550">
                  <a:moveTo>
                    <a:pt x="204478" y="1915"/>
                  </a:moveTo>
                  <a:lnTo>
                    <a:pt x="106712" y="100228"/>
                  </a:lnTo>
                  <a:lnTo>
                    <a:pt x="10863" y="1915"/>
                  </a:lnTo>
                  <a:cubicBezTo>
                    <a:pt x="8307" y="-638"/>
                    <a:pt x="4473" y="-638"/>
                    <a:pt x="1917" y="1915"/>
                  </a:cubicBezTo>
                  <a:cubicBezTo>
                    <a:pt x="-639" y="4469"/>
                    <a:pt x="-639" y="8299"/>
                    <a:pt x="1917" y="10853"/>
                  </a:cubicBezTo>
                  <a:lnTo>
                    <a:pt x="102239" y="113635"/>
                  </a:lnTo>
                  <a:cubicBezTo>
                    <a:pt x="103517" y="114912"/>
                    <a:pt x="104795" y="115550"/>
                    <a:pt x="106712" y="115550"/>
                  </a:cubicBezTo>
                  <a:lnTo>
                    <a:pt x="106712" y="115550"/>
                  </a:lnTo>
                  <a:cubicBezTo>
                    <a:pt x="108629" y="115550"/>
                    <a:pt x="109907" y="114912"/>
                    <a:pt x="111185" y="113635"/>
                  </a:cubicBezTo>
                  <a:lnTo>
                    <a:pt x="213424" y="10853"/>
                  </a:lnTo>
                  <a:cubicBezTo>
                    <a:pt x="215980" y="8299"/>
                    <a:pt x="215980" y="4469"/>
                    <a:pt x="213424" y="1915"/>
                  </a:cubicBezTo>
                  <a:cubicBezTo>
                    <a:pt x="210868" y="-638"/>
                    <a:pt x="206395" y="-638"/>
                    <a:pt x="204478" y="1915"/>
                  </a:cubicBezTo>
                  <a:lnTo>
                    <a:pt x="204478" y="1915"/>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35" name="Graphic 4">
            <a:extLst>
              <a:ext uri="{FF2B5EF4-FFF2-40B4-BE49-F238E27FC236}">
                <a16:creationId xmlns:a16="http://schemas.microsoft.com/office/drawing/2014/main" id="{EE84E4FF-2856-D842-92BF-1A999953E37F}"/>
              </a:ext>
            </a:extLst>
          </p:cNvPr>
          <p:cNvGrpSpPr/>
          <p:nvPr/>
        </p:nvGrpSpPr>
        <p:grpSpPr>
          <a:xfrm>
            <a:off x="1343537" y="4417551"/>
            <a:ext cx="541438" cy="540934"/>
            <a:chOff x="8841116" y="918179"/>
            <a:chExt cx="361670" cy="361333"/>
          </a:xfrm>
          <a:solidFill>
            <a:schemeClr val="accent1"/>
          </a:solidFill>
        </p:grpSpPr>
        <p:sp>
          <p:nvSpPr>
            <p:cNvPr id="136" name="Graphic 4">
              <a:extLst>
                <a:ext uri="{FF2B5EF4-FFF2-40B4-BE49-F238E27FC236}">
                  <a16:creationId xmlns:a16="http://schemas.microsoft.com/office/drawing/2014/main" id="{F65D9005-E32A-ED45-B9C4-B46A89879CD2}"/>
                </a:ext>
              </a:extLst>
            </p:cNvPr>
            <p:cNvSpPr/>
            <p:nvPr/>
          </p:nvSpPr>
          <p:spPr>
            <a:xfrm>
              <a:off x="8841116" y="918179"/>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0" y="88737"/>
                    <a:pt x="348890" y="181305"/>
                  </a:cubicBezTo>
                  <a:cubicBezTo>
                    <a:pt x="348890" y="273873"/>
                    <a:pt x="274128" y="349204"/>
                    <a:pt x="180836"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7" name="Graphic 4">
              <a:extLst>
                <a:ext uri="{FF2B5EF4-FFF2-40B4-BE49-F238E27FC236}">
                  <a16:creationId xmlns:a16="http://schemas.microsoft.com/office/drawing/2014/main" id="{4F76C833-33BF-6342-BC17-D6C838CD0CB3}"/>
                </a:ext>
              </a:extLst>
            </p:cNvPr>
            <p:cNvSpPr/>
            <p:nvPr/>
          </p:nvSpPr>
          <p:spPr>
            <a:xfrm>
              <a:off x="8938463" y="990497"/>
              <a:ext cx="163143" cy="216876"/>
            </a:xfrm>
            <a:custGeom>
              <a:avLst/>
              <a:gdLst>
                <a:gd name="connsiteX0" fmla="*/ 150583 w 163143"/>
                <a:gd name="connsiteY0" fmla="*/ 166443 h 216876"/>
                <a:gd name="connsiteX1" fmla="*/ 156334 w 163143"/>
                <a:gd name="connsiteY1" fmla="*/ 126862 h 216876"/>
                <a:gd name="connsiteX2" fmla="*/ 109687 w 163143"/>
                <a:gd name="connsiteY2" fmla="*/ 43870 h 216876"/>
                <a:gd name="connsiteX3" fmla="*/ 133330 w 163143"/>
                <a:gd name="connsiteY3" fmla="*/ 18334 h 216876"/>
                <a:gd name="connsiteX4" fmla="*/ 134608 w 163143"/>
                <a:gd name="connsiteY4" fmla="*/ 12589 h 216876"/>
                <a:gd name="connsiteX5" fmla="*/ 125023 w 163143"/>
                <a:gd name="connsiteY5" fmla="*/ 2374 h 216876"/>
                <a:gd name="connsiteX6" fmla="*/ 82850 w 163143"/>
                <a:gd name="connsiteY6" fmla="*/ 7481 h 216876"/>
                <a:gd name="connsiteX7" fmla="*/ 40676 w 163143"/>
                <a:gd name="connsiteY7" fmla="*/ 2374 h 216876"/>
                <a:gd name="connsiteX8" fmla="*/ 31091 w 163143"/>
                <a:gd name="connsiteY8" fmla="*/ 12589 h 216876"/>
                <a:gd name="connsiteX9" fmla="*/ 32369 w 163143"/>
                <a:gd name="connsiteY9" fmla="*/ 18334 h 216876"/>
                <a:gd name="connsiteX10" fmla="*/ 56012 w 163143"/>
                <a:gd name="connsiteY10" fmla="*/ 43870 h 216876"/>
                <a:gd name="connsiteX11" fmla="*/ 15116 w 163143"/>
                <a:gd name="connsiteY11" fmla="*/ 165804 h 216876"/>
                <a:gd name="connsiteX12" fmla="*/ 420 w 163143"/>
                <a:gd name="connsiteY12" fmla="*/ 207300 h 216876"/>
                <a:gd name="connsiteX13" fmla="*/ 1058 w 163143"/>
                <a:gd name="connsiteY13" fmla="*/ 213684 h 216876"/>
                <a:gd name="connsiteX14" fmla="*/ 6171 w 163143"/>
                <a:gd name="connsiteY14" fmla="*/ 216876 h 216876"/>
                <a:gd name="connsiteX15" fmla="*/ 156973 w 163143"/>
                <a:gd name="connsiteY15" fmla="*/ 216876 h 216876"/>
                <a:gd name="connsiteX16" fmla="*/ 162085 w 163143"/>
                <a:gd name="connsiteY16" fmla="*/ 213684 h 216876"/>
                <a:gd name="connsiteX17" fmla="*/ 162724 w 163143"/>
                <a:gd name="connsiteY17" fmla="*/ 207300 h 216876"/>
                <a:gd name="connsiteX18" fmla="*/ 150583 w 163143"/>
                <a:gd name="connsiteY18" fmla="*/ 166443 h 216876"/>
                <a:gd name="connsiteX19" fmla="*/ 47705 w 163143"/>
                <a:gd name="connsiteY19" fmla="*/ 13865 h 216876"/>
                <a:gd name="connsiteX20" fmla="*/ 80933 w 163143"/>
                <a:gd name="connsiteY20" fmla="*/ 20249 h 216876"/>
                <a:gd name="connsiteX21" fmla="*/ 80933 w 163143"/>
                <a:gd name="connsiteY21" fmla="*/ 20249 h 216876"/>
                <a:gd name="connsiteX22" fmla="*/ 82210 w 163143"/>
                <a:gd name="connsiteY22" fmla="*/ 20249 h 216876"/>
                <a:gd name="connsiteX23" fmla="*/ 83489 w 163143"/>
                <a:gd name="connsiteY23" fmla="*/ 20249 h 216876"/>
                <a:gd name="connsiteX24" fmla="*/ 84766 w 163143"/>
                <a:gd name="connsiteY24" fmla="*/ 20249 h 216876"/>
                <a:gd name="connsiteX25" fmla="*/ 86045 w 163143"/>
                <a:gd name="connsiteY25" fmla="*/ 20249 h 216876"/>
                <a:gd name="connsiteX26" fmla="*/ 86045 w 163143"/>
                <a:gd name="connsiteY26" fmla="*/ 20249 h 216876"/>
                <a:gd name="connsiteX27" fmla="*/ 119272 w 163143"/>
                <a:gd name="connsiteY27" fmla="*/ 13865 h 216876"/>
                <a:gd name="connsiteX28" fmla="*/ 119911 w 163143"/>
                <a:gd name="connsiteY28" fmla="*/ 13865 h 216876"/>
                <a:gd name="connsiteX29" fmla="*/ 96908 w 163143"/>
                <a:gd name="connsiteY29" fmla="*/ 38125 h 216876"/>
                <a:gd name="connsiteX30" fmla="*/ 69430 w 163143"/>
                <a:gd name="connsiteY30" fmla="*/ 38125 h 216876"/>
                <a:gd name="connsiteX31" fmla="*/ 47705 w 163143"/>
                <a:gd name="connsiteY31" fmla="*/ 13865 h 216876"/>
                <a:gd name="connsiteX32" fmla="*/ 47705 w 163143"/>
                <a:gd name="connsiteY32" fmla="*/ 13865 h 216876"/>
                <a:gd name="connsiteX33" fmla="*/ 18311 w 163143"/>
                <a:gd name="connsiteY33" fmla="*/ 204108 h 216876"/>
                <a:gd name="connsiteX34" fmla="*/ 29813 w 163143"/>
                <a:gd name="connsiteY34" fmla="*/ 165166 h 216876"/>
                <a:gd name="connsiteX35" fmla="*/ 29174 w 163143"/>
                <a:gd name="connsiteY35" fmla="*/ 162612 h 216876"/>
                <a:gd name="connsiteX36" fmla="*/ 69430 w 163143"/>
                <a:gd name="connsiteY36" fmla="*/ 51531 h 216876"/>
                <a:gd name="connsiteX37" fmla="*/ 98185 w 163143"/>
                <a:gd name="connsiteY37" fmla="*/ 51531 h 216876"/>
                <a:gd name="connsiteX38" fmla="*/ 138442 w 163143"/>
                <a:gd name="connsiteY38" fmla="*/ 162612 h 216876"/>
                <a:gd name="connsiteX39" fmla="*/ 137803 w 163143"/>
                <a:gd name="connsiteY39" fmla="*/ 165166 h 216876"/>
                <a:gd name="connsiteX40" fmla="*/ 149305 w 163143"/>
                <a:gd name="connsiteY40" fmla="*/ 204108 h 216876"/>
                <a:gd name="connsiteX41" fmla="*/ 18311 w 163143"/>
                <a:gd name="connsiteY41" fmla="*/ 204108 h 21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3143" h="216876">
                  <a:moveTo>
                    <a:pt x="150583" y="166443"/>
                  </a:moveTo>
                  <a:cubicBezTo>
                    <a:pt x="152500" y="161974"/>
                    <a:pt x="157612" y="147291"/>
                    <a:pt x="156334" y="126862"/>
                  </a:cubicBezTo>
                  <a:cubicBezTo>
                    <a:pt x="155056" y="105795"/>
                    <a:pt x="145471" y="75152"/>
                    <a:pt x="109687" y="43870"/>
                  </a:cubicBezTo>
                  <a:lnTo>
                    <a:pt x="133330" y="18334"/>
                  </a:lnTo>
                  <a:cubicBezTo>
                    <a:pt x="134608" y="16419"/>
                    <a:pt x="135247" y="14504"/>
                    <a:pt x="134608" y="12589"/>
                  </a:cubicBezTo>
                  <a:cubicBezTo>
                    <a:pt x="134608" y="11312"/>
                    <a:pt x="132691" y="5566"/>
                    <a:pt x="125023" y="2374"/>
                  </a:cubicBezTo>
                  <a:cubicBezTo>
                    <a:pt x="115438" y="-2095"/>
                    <a:pt x="101380" y="-179"/>
                    <a:pt x="82850" y="7481"/>
                  </a:cubicBezTo>
                  <a:cubicBezTo>
                    <a:pt x="64319" y="-179"/>
                    <a:pt x="50261" y="-2095"/>
                    <a:pt x="40676" y="2374"/>
                  </a:cubicBezTo>
                  <a:cubicBezTo>
                    <a:pt x="33647" y="5566"/>
                    <a:pt x="31730" y="11312"/>
                    <a:pt x="31091" y="12589"/>
                  </a:cubicBezTo>
                  <a:cubicBezTo>
                    <a:pt x="30452" y="14504"/>
                    <a:pt x="31091" y="17057"/>
                    <a:pt x="32369" y="18334"/>
                  </a:cubicBezTo>
                  <a:lnTo>
                    <a:pt x="56012" y="43870"/>
                  </a:lnTo>
                  <a:cubicBezTo>
                    <a:pt x="-7888" y="99411"/>
                    <a:pt x="11282" y="155590"/>
                    <a:pt x="15116" y="165804"/>
                  </a:cubicBezTo>
                  <a:cubicBezTo>
                    <a:pt x="14477" y="176657"/>
                    <a:pt x="4892" y="199001"/>
                    <a:pt x="420" y="207300"/>
                  </a:cubicBezTo>
                  <a:cubicBezTo>
                    <a:pt x="-219" y="209215"/>
                    <a:pt x="-219" y="211769"/>
                    <a:pt x="1058" y="213684"/>
                  </a:cubicBezTo>
                  <a:cubicBezTo>
                    <a:pt x="2336" y="215599"/>
                    <a:pt x="4253" y="216876"/>
                    <a:pt x="6171" y="216876"/>
                  </a:cubicBezTo>
                  <a:lnTo>
                    <a:pt x="156973" y="216876"/>
                  </a:lnTo>
                  <a:cubicBezTo>
                    <a:pt x="158890" y="216876"/>
                    <a:pt x="161446" y="215599"/>
                    <a:pt x="162085" y="213684"/>
                  </a:cubicBezTo>
                  <a:cubicBezTo>
                    <a:pt x="163363" y="211769"/>
                    <a:pt x="163363" y="209215"/>
                    <a:pt x="162724" y="207300"/>
                  </a:cubicBezTo>
                  <a:cubicBezTo>
                    <a:pt x="160807" y="199639"/>
                    <a:pt x="151222" y="177295"/>
                    <a:pt x="150583" y="166443"/>
                  </a:cubicBezTo>
                  <a:close/>
                  <a:moveTo>
                    <a:pt x="47705" y="13865"/>
                  </a:moveTo>
                  <a:cubicBezTo>
                    <a:pt x="51539" y="12589"/>
                    <a:pt x="60485" y="11312"/>
                    <a:pt x="80933" y="20249"/>
                  </a:cubicBezTo>
                  <a:cubicBezTo>
                    <a:pt x="80933" y="20249"/>
                    <a:pt x="80933" y="20249"/>
                    <a:pt x="80933" y="20249"/>
                  </a:cubicBezTo>
                  <a:cubicBezTo>
                    <a:pt x="81572" y="20249"/>
                    <a:pt x="82210" y="20249"/>
                    <a:pt x="82210" y="20249"/>
                  </a:cubicBezTo>
                  <a:cubicBezTo>
                    <a:pt x="82850" y="20249"/>
                    <a:pt x="82850" y="20249"/>
                    <a:pt x="83489" y="20249"/>
                  </a:cubicBezTo>
                  <a:cubicBezTo>
                    <a:pt x="84128" y="20249"/>
                    <a:pt x="84128" y="20249"/>
                    <a:pt x="84766" y="20249"/>
                  </a:cubicBezTo>
                  <a:cubicBezTo>
                    <a:pt x="85405" y="20249"/>
                    <a:pt x="86045" y="20249"/>
                    <a:pt x="86045" y="20249"/>
                  </a:cubicBezTo>
                  <a:cubicBezTo>
                    <a:pt x="86045" y="20249"/>
                    <a:pt x="86045" y="20249"/>
                    <a:pt x="86045" y="20249"/>
                  </a:cubicBezTo>
                  <a:cubicBezTo>
                    <a:pt x="106492" y="11312"/>
                    <a:pt x="116077" y="12589"/>
                    <a:pt x="119272" y="13865"/>
                  </a:cubicBezTo>
                  <a:cubicBezTo>
                    <a:pt x="119272" y="13865"/>
                    <a:pt x="119911" y="13865"/>
                    <a:pt x="119911" y="13865"/>
                  </a:cubicBezTo>
                  <a:lnTo>
                    <a:pt x="96908" y="38125"/>
                  </a:lnTo>
                  <a:lnTo>
                    <a:pt x="69430" y="38125"/>
                  </a:lnTo>
                  <a:lnTo>
                    <a:pt x="47705" y="13865"/>
                  </a:lnTo>
                  <a:cubicBezTo>
                    <a:pt x="47066" y="14504"/>
                    <a:pt x="47705" y="13865"/>
                    <a:pt x="47705" y="13865"/>
                  </a:cubicBezTo>
                  <a:close/>
                  <a:moveTo>
                    <a:pt x="18311" y="204108"/>
                  </a:moveTo>
                  <a:cubicBezTo>
                    <a:pt x="22784" y="193255"/>
                    <a:pt x="29813" y="175380"/>
                    <a:pt x="29813" y="165166"/>
                  </a:cubicBezTo>
                  <a:cubicBezTo>
                    <a:pt x="29813" y="163889"/>
                    <a:pt x="29813" y="163251"/>
                    <a:pt x="29174" y="162612"/>
                  </a:cubicBezTo>
                  <a:cubicBezTo>
                    <a:pt x="27896" y="160059"/>
                    <a:pt x="2976" y="107072"/>
                    <a:pt x="69430" y="51531"/>
                  </a:cubicBezTo>
                  <a:lnTo>
                    <a:pt x="98185" y="51531"/>
                  </a:lnTo>
                  <a:cubicBezTo>
                    <a:pt x="164641" y="107072"/>
                    <a:pt x="139720" y="160697"/>
                    <a:pt x="138442" y="162612"/>
                  </a:cubicBezTo>
                  <a:cubicBezTo>
                    <a:pt x="137803" y="163251"/>
                    <a:pt x="137803" y="164527"/>
                    <a:pt x="137803" y="165166"/>
                  </a:cubicBezTo>
                  <a:cubicBezTo>
                    <a:pt x="137803" y="175380"/>
                    <a:pt x="144832" y="193255"/>
                    <a:pt x="149305" y="204108"/>
                  </a:cubicBezTo>
                  <a:lnTo>
                    <a:pt x="18311" y="20410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8" name="Graphic 4">
              <a:extLst>
                <a:ext uri="{FF2B5EF4-FFF2-40B4-BE49-F238E27FC236}">
                  <a16:creationId xmlns:a16="http://schemas.microsoft.com/office/drawing/2014/main" id="{CD7BDEE8-1F22-4A48-93D5-B0420B20BCCF}"/>
                </a:ext>
              </a:extLst>
            </p:cNvPr>
            <p:cNvSpPr/>
            <p:nvPr/>
          </p:nvSpPr>
          <p:spPr>
            <a:xfrm>
              <a:off x="8999587" y="1070756"/>
              <a:ext cx="44729" cy="97674"/>
            </a:xfrm>
            <a:custGeom>
              <a:avLst/>
              <a:gdLst>
                <a:gd name="connsiteX0" fmla="*/ 22365 w 44729"/>
                <a:gd name="connsiteY0" fmla="*/ 23621 h 97674"/>
                <a:gd name="connsiteX1" fmla="*/ 31950 w 44729"/>
                <a:gd name="connsiteY1" fmla="*/ 33197 h 97674"/>
                <a:gd name="connsiteX2" fmla="*/ 38340 w 44729"/>
                <a:gd name="connsiteY2" fmla="*/ 39581 h 97674"/>
                <a:gd name="connsiteX3" fmla="*/ 44730 w 44729"/>
                <a:gd name="connsiteY3" fmla="*/ 33197 h 97674"/>
                <a:gd name="connsiteX4" fmla="*/ 28755 w 44729"/>
                <a:gd name="connsiteY4" fmla="*/ 11491 h 97674"/>
                <a:gd name="connsiteX5" fmla="*/ 28755 w 44729"/>
                <a:gd name="connsiteY5" fmla="*/ 6384 h 97674"/>
                <a:gd name="connsiteX6" fmla="*/ 22365 w 44729"/>
                <a:gd name="connsiteY6" fmla="*/ 0 h 97674"/>
                <a:gd name="connsiteX7" fmla="*/ 15975 w 44729"/>
                <a:gd name="connsiteY7" fmla="*/ 6384 h 97674"/>
                <a:gd name="connsiteX8" fmla="*/ 15975 w 44729"/>
                <a:gd name="connsiteY8" fmla="*/ 11491 h 97674"/>
                <a:gd name="connsiteX9" fmla="*/ 0 w 44729"/>
                <a:gd name="connsiteY9" fmla="*/ 33197 h 97674"/>
                <a:gd name="connsiteX10" fmla="*/ 22365 w 44729"/>
                <a:gd name="connsiteY10" fmla="*/ 55541 h 97674"/>
                <a:gd name="connsiteX11" fmla="*/ 31950 w 44729"/>
                <a:gd name="connsiteY11" fmla="*/ 65117 h 97674"/>
                <a:gd name="connsiteX12" fmla="*/ 22365 w 44729"/>
                <a:gd name="connsiteY12" fmla="*/ 74693 h 97674"/>
                <a:gd name="connsiteX13" fmla="*/ 12780 w 44729"/>
                <a:gd name="connsiteY13" fmla="*/ 65117 h 97674"/>
                <a:gd name="connsiteX14" fmla="*/ 6390 w 44729"/>
                <a:gd name="connsiteY14" fmla="*/ 58733 h 97674"/>
                <a:gd name="connsiteX15" fmla="*/ 0 w 44729"/>
                <a:gd name="connsiteY15" fmla="*/ 65117 h 97674"/>
                <a:gd name="connsiteX16" fmla="*/ 15975 w 44729"/>
                <a:gd name="connsiteY16" fmla="*/ 86184 h 97674"/>
                <a:gd name="connsiteX17" fmla="*/ 15975 w 44729"/>
                <a:gd name="connsiteY17" fmla="*/ 91291 h 97674"/>
                <a:gd name="connsiteX18" fmla="*/ 22365 w 44729"/>
                <a:gd name="connsiteY18" fmla="*/ 97675 h 97674"/>
                <a:gd name="connsiteX19" fmla="*/ 28755 w 44729"/>
                <a:gd name="connsiteY19" fmla="*/ 91291 h 97674"/>
                <a:gd name="connsiteX20" fmla="*/ 28755 w 44729"/>
                <a:gd name="connsiteY20" fmla="*/ 86184 h 97674"/>
                <a:gd name="connsiteX21" fmla="*/ 44730 w 44729"/>
                <a:gd name="connsiteY21" fmla="*/ 65117 h 97674"/>
                <a:gd name="connsiteX22" fmla="*/ 22365 w 44729"/>
                <a:gd name="connsiteY22" fmla="*/ 42773 h 97674"/>
                <a:gd name="connsiteX23" fmla="*/ 12780 w 44729"/>
                <a:gd name="connsiteY23" fmla="*/ 33197 h 97674"/>
                <a:gd name="connsiteX24" fmla="*/ 22365 w 44729"/>
                <a:gd name="connsiteY24" fmla="*/ 23621 h 9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29" h="97674">
                  <a:moveTo>
                    <a:pt x="22365" y="23621"/>
                  </a:moveTo>
                  <a:cubicBezTo>
                    <a:pt x="28116" y="23621"/>
                    <a:pt x="31950" y="28089"/>
                    <a:pt x="31950" y="33197"/>
                  </a:cubicBezTo>
                  <a:cubicBezTo>
                    <a:pt x="31950" y="37027"/>
                    <a:pt x="34506" y="39581"/>
                    <a:pt x="38340" y="39581"/>
                  </a:cubicBezTo>
                  <a:cubicBezTo>
                    <a:pt x="42173" y="39581"/>
                    <a:pt x="44730" y="37027"/>
                    <a:pt x="44730" y="33197"/>
                  </a:cubicBezTo>
                  <a:cubicBezTo>
                    <a:pt x="44730" y="22982"/>
                    <a:pt x="37701" y="14683"/>
                    <a:pt x="28755" y="11491"/>
                  </a:cubicBezTo>
                  <a:lnTo>
                    <a:pt x="28755" y="6384"/>
                  </a:lnTo>
                  <a:cubicBezTo>
                    <a:pt x="28755" y="2554"/>
                    <a:pt x="26199" y="0"/>
                    <a:pt x="22365" y="0"/>
                  </a:cubicBezTo>
                  <a:cubicBezTo>
                    <a:pt x="18531" y="0"/>
                    <a:pt x="15975" y="2554"/>
                    <a:pt x="15975" y="6384"/>
                  </a:cubicBezTo>
                  <a:lnTo>
                    <a:pt x="15975" y="11491"/>
                  </a:lnTo>
                  <a:cubicBezTo>
                    <a:pt x="7029" y="14045"/>
                    <a:pt x="0" y="22982"/>
                    <a:pt x="0" y="33197"/>
                  </a:cubicBezTo>
                  <a:cubicBezTo>
                    <a:pt x="0" y="45326"/>
                    <a:pt x="10224" y="55541"/>
                    <a:pt x="22365" y="55541"/>
                  </a:cubicBezTo>
                  <a:cubicBezTo>
                    <a:pt x="28116" y="55541"/>
                    <a:pt x="31950" y="60009"/>
                    <a:pt x="31950" y="65117"/>
                  </a:cubicBezTo>
                  <a:cubicBezTo>
                    <a:pt x="31950" y="70224"/>
                    <a:pt x="27476" y="74693"/>
                    <a:pt x="22365" y="74693"/>
                  </a:cubicBezTo>
                  <a:cubicBezTo>
                    <a:pt x="17253" y="74693"/>
                    <a:pt x="12780" y="70224"/>
                    <a:pt x="12780" y="65117"/>
                  </a:cubicBezTo>
                  <a:cubicBezTo>
                    <a:pt x="12780" y="61286"/>
                    <a:pt x="10224" y="58733"/>
                    <a:pt x="6390" y="58733"/>
                  </a:cubicBezTo>
                  <a:cubicBezTo>
                    <a:pt x="2556" y="58733"/>
                    <a:pt x="0" y="61286"/>
                    <a:pt x="0" y="65117"/>
                  </a:cubicBezTo>
                  <a:cubicBezTo>
                    <a:pt x="0" y="75331"/>
                    <a:pt x="7029" y="83630"/>
                    <a:pt x="15975" y="86184"/>
                  </a:cubicBezTo>
                  <a:lnTo>
                    <a:pt x="15975" y="91291"/>
                  </a:lnTo>
                  <a:cubicBezTo>
                    <a:pt x="15975" y="95121"/>
                    <a:pt x="18531" y="97675"/>
                    <a:pt x="22365" y="97675"/>
                  </a:cubicBezTo>
                  <a:cubicBezTo>
                    <a:pt x="26199" y="97675"/>
                    <a:pt x="28755" y="95121"/>
                    <a:pt x="28755" y="91291"/>
                  </a:cubicBezTo>
                  <a:lnTo>
                    <a:pt x="28755" y="86184"/>
                  </a:lnTo>
                  <a:cubicBezTo>
                    <a:pt x="38340" y="83630"/>
                    <a:pt x="44730" y="75331"/>
                    <a:pt x="44730" y="65117"/>
                  </a:cubicBezTo>
                  <a:cubicBezTo>
                    <a:pt x="44730" y="52349"/>
                    <a:pt x="34506" y="42773"/>
                    <a:pt x="22365" y="42773"/>
                  </a:cubicBezTo>
                  <a:cubicBezTo>
                    <a:pt x="17253" y="42773"/>
                    <a:pt x="12780" y="38304"/>
                    <a:pt x="12780" y="33197"/>
                  </a:cubicBezTo>
                  <a:cubicBezTo>
                    <a:pt x="12780" y="28089"/>
                    <a:pt x="17253" y="23621"/>
                    <a:pt x="22365" y="2362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8" name="Group 17">
            <a:extLst>
              <a:ext uri="{FF2B5EF4-FFF2-40B4-BE49-F238E27FC236}">
                <a16:creationId xmlns:a16="http://schemas.microsoft.com/office/drawing/2014/main" id="{A8DBF4E9-92EA-6340-A2EC-8BAC067E370F}"/>
              </a:ext>
            </a:extLst>
          </p:cNvPr>
          <p:cNvGrpSpPr/>
          <p:nvPr/>
        </p:nvGrpSpPr>
        <p:grpSpPr>
          <a:xfrm>
            <a:off x="4951323" y="2332550"/>
            <a:ext cx="1049438" cy="533211"/>
            <a:chOff x="9334699" y="442691"/>
            <a:chExt cx="1049438" cy="533211"/>
          </a:xfrm>
        </p:grpSpPr>
        <p:grpSp>
          <p:nvGrpSpPr>
            <p:cNvPr id="144" name="Graphic 4">
              <a:extLst>
                <a:ext uri="{FF2B5EF4-FFF2-40B4-BE49-F238E27FC236}">
                  <a16:creationId xmlns:a16="http://schemas.microsoft.com/office/drawing/2014/main" id="{BE606FBF-4DAC-2E43-A0BA-513ED4ACF512}"/>
                </a:ext>
              </a:extLst>
            </p:cNvPr>
            <p:cNvGrpSpPr/>
            <p:nvPr/>
          </p:nvGrpSpPr>
          <p:grpSpPr>
            <a:xfrm>
              <a:off x="9334699" y="442691"/>
              <a:ext cx="357193" cy="519474"/>
              <a:chOff x="9394485" y="1003460"/>
              <a:chExt cx="130993" cy="190507"/>
            </a:xfrm>
            <a:solidFill>
              <a:schemeClr val="bg1">
                <a:lumMod val="75000"/>
              </a:schemeClr>
            </a:solidFill>
          </p:grpSpPr>
          <p:sp>
            <p:nvSpPr>
              <p:cNvPr id="145" name="Graphic 4">
                <a:extLst>
                  <a:ext uri="{FF2B5EF4-FFF2-40B4-BE49-F238E27FC236}">
                    <a16:creationId xmlns:a16="http://schemas.microsoft.com/office/drawing/2014/main" id="{A17F4468-ED73-174B-8FAC-62F55CB83A5D}"/>
                  </a:ext>
                </a:extLst>
              </p:cNvPr>
              <p:cNvSpPr/>
              <p:nvPr/>
            </p:nvSpPr>
            <p:spPr>
              <a:xfrm>
                <a:off x="9423879" y="1003460"/>
                <a:ext cx="72844" cy="25161"/>
              </a:xfrm>
              <a:custGeom>
                <a:avLst/>
                <a:gdLst>
                  <a:gd name="connsiteX0" fmla="*/ 49841 w 72844"/>
                  <a:gd name="connsiteY0" fmla="*/ 25162 h 25161"/>
                  <a:gd name="connsiteX1" fmla="*/ 72845 w 72844"/>
                  <a:gd name="connsiteY1" fmla="*/ 903 h 25161"/>
                  <a:gd name="connsiteX2" fmla="*/ 72206 w 72844"/>
                  <a:gd name="connsiteY2" fmla="*/ 903 h 25161"/>
                  <a:gd name="connsiteX3" fmla="*/ 38978 w 72844"/>
                  <a:gd name="connsiteY3" fmla="*/ 7287 h 25161"/>
                  <a:gd name="connsiteX4" fmla="*/ 38978 w 72844"/>
                  <a:gd name="connsiteY4" fmla="*/ 7287 h 25161"/>
                  <a:gd name="connsiteX5" fmla="*/ 37700 w 72844"/>
                  <a:gd name="connsiteY5" fmla="*/ 7287 h 25161"/>
                  <a:gd name="connsiteX6" fmla="*/ 36422 w 72844"/>
                  <a:gd name="connsiteY6" fmla="*/ 7287 h 25161"/>
                  <a:gd name="connsiteX7" fmla="*/ 35145 w 72844"/>
                  <a:gd name="connsiteY7" fmla="*/ 7287 h 25161"/>
                  <a:gd name="connsiteX8" fmla="*/ 33866 w 72844"/>
                  <a:gd name="connsiteY8" fmla="*/ 7287 h 25161"/>
                  <a:gd name="connsiteX9" fmla="*/ 33866 w 72844"/>
                  <a:gd name="connsiteY9" fmla="*/ 7287 h 25161"/>
                  <a:gd name="connsiteX10" fmla="*/ 639 w 72844"/>
                  <a:gd name="connsiteY10" fmla="*/ 903 h 25161"/>
                  <a:gd name="connsiteX11" fmla="*/ 0 w 72844"/>
                  <a:gd name="connsiteY11" fmla="*/ 903 h 25161"/>
                  <a:gd name="connsiteX12" fmla="*/ 23004 w 72844"/>
                  <a:gd name="connsiteY12" fmla="*/ 25162 h 25161"/>
                  <a:gd name="connsiteX13" fmla="*/ 49841 w 72844"/>
                  <a:gd name="connsiteY13" fmla="*/ 25162 h 2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844" h="25161">
                    <a:moveTo>
                      <a:pt x="49841" y="25162"/>
                    </a:moveTo>
                    <a:lnTo>
                      <a:pt x="72845" y="903"/>
                    </a:lnTo>
                    <a:cubicBezTo>
                      <a:pt x="72845" y="903"/>
                      <a:pt x="72206" y="903"/>
                      <a:pt x="72206" y="903"/>
                    </a:cubicBezTo>
                    <a:cubicBezTo>
                      <a:pt x="68372" y="-374"/>
                      <a:pt x="59426" y="-1651"/>
                      <a:pt x="38978" y="7287"/>
                    </a:cubicBezTo>
                    <a:cubicBezTo>
                      <a:pt x="38978" y="7287"/>
                      <a:pt x="38978" y="7287"/>
                      <a:pt x="38978" y="7287"/>
                    </a:cubicBezTo>
                    <a:cubicBezTo>
                      <a:pt x="38340" y="7287"/>
                      <a:pt x="38340" y="7287"/>
                      <a:pt x="37700" y="7287"/>
                    </a:cubicBezTo>
                    <a:cubicBezTo>
                      <a:pt x="37061" y="7287"/>
                      <a:pt x="37061" y="7287"/>
                      <a:pt x="36422" y="7287"/>
                    </a:cubicBezTo>
                    <a:cubicBezTo>
                      <a:pt x="35783" y="7287"/>
                      <a:pt x="35783" y="7287"/>
                      <a:pt x="35145" y="7287"/>
                    </a:cubicBezTo>
                    <a:cubicBezTo>
                      <a:pt x="34505" y="7287"/>
                      <a:pt x="33866" y="7287"/>
                      <a:pt x="33866" y="7287"/>
                    </a:cubicBezTo>
                    <a:cubicBezTo>
                      <a:pt x="33866" y="7287"/>
                      <a:pt x="33866" y="7287"/>
                      <a:pt x="33866" y="7287"/>
                    </a:cubicBezTo>
                    <a:cubicBezTo>
                      <a:pt x="13419" y="-1651"/>
                      <a:pt x="3834" y="-374"/>
                      <a:pt x="639" y="903"/>
                    </a:cubicBezTo>
                    <a:cubicBezTo>
                      <a:pt x="639" y="903"/>
                      <a:pt x="0" y="903"/>
                      <a:pt x="0" y="903"/>
                    </a:cubicBezTo>
                    <a:lnTo>
                      <a:pt x="23004" y="25162"/>
                    </a:lnTo>
                    <a:lnTo>
                      <a:pt x="49841" y="2516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6" name="Graphic 4">
                <a:extLst>
                  <a:ext uri="{FF2B5EF4-FFF2-40B4-BE49-F238E27FC236}">
                    <a16:creationId xmlns:a16="http://schemas.microsoft.com/office/drawing/2014/main" id="{A4416FC8-66C1-FD42-83F0-608F95D5088E}"/>
                  </a:ext>
                </a:extLst>
              </p:cNvPr>
              <p:cNvSpPr/>
              <p:nvPr/>
            </p:nvSpPr>
            <p:spPr>
              <a:xfrm>
                <a:off x="9394485" y="1041390"/>
                <a:ext cx="130993" cy="152577"/>
              </a:xfrm>
              <a:custGeom>
                <a:avLst/>
                <a:gdLst>
                  <a:gd name="connsiteX0" fmla="*/ 120131 w 130993"/>
                  <a:gd name="connsiteY0" fmla="*/ 111081 h 152577"/>
                  <a:gd name="connsiteX1" fmla="*/ 79874 w 130993"/>
                  <a:gd name="connsiteY1" fmla="*/ 0 h 152577"/>
                  <a:gd name="connsiteX2" fmla="*/ 51119 w 130993"/>
                  <a:gd name="connsiteY2" fmla="*/ 0 h 152577"/>
                  <a:gd name="connsiteX3" fmla="*/ 10863 w 130993"/>
                  <a:gd name="connsiteY3" fmla="*/ 111081 h 152577"/>
                  <a:gd name="connsiteX4" fmla="*/ 11502 w 130993"/>
                  <a:gd name="connsiteY4" fmla="*/ 113635 h 152577"/>
                  <a:gd name="connsiteX5" fmla="*/ 0 w 130993"/>
                  <a:gd name="connsiteY5" fmla="*/ 152577 h 152577"/>
                  <a:gd name="connsiteX6" fmla="*/ 130994 w 130993"/>
                  <a:gd name="connsiteY6" fmla="*/ 152577 h 152577"/>
                  <a:gd name="connsiteX7" fmla="*/ 119492 w 130993"/>
                  <a:gd name="connsiteY7" fmla="*/ 113635 h 152577"/>
                  <a:gd name="connsiteX8" fmla="*/ 120131 w 130993"/>
                  <a:gd name="connsiteY8" fmla="*/ 111081 h 152577"/>
                  <a:gd name="connsiteX9" fmla="*/ 65817 w 130993"/>
                  <a:gd name="connsiteY9" fmla="*/ 72777 h 152577"/>
                  <a:gd name="connsiteX10" fmla="*/ 88181 w 130993"/>
                  <a:gd name="connsiteY10" fmla="*/ 95121 h 152577"/>
                  <a:gd name="connsiteX11" fmla="*/ 72207 w 130993"/>
                  <a:gd name="connsiteY11" fmla="*/ 116188 h 152577"/>
                  <a:gd name="connsiteX12" fmla="*/ 72207 w 130993"/>
                  <a:gd name="connsiteY12" fmla="*/ 121296 h 152577"/>
                  <a:gd name="connsiteX13" fmla="*/ 65817 w 130993"/>
                  <a:gd name="connsiteY13" fmla="*/ 127680 h 152577"/>
                  <a:gd name="connsiteX14" fmla="*/ 59427 w 130993"/>
                  <a:gd name="connsiteY14" fmla="*/ 121296 h 152577"/>
                  <a:gd name="connsiteX15" fmla="*/ 59427 w 130993"/>
                  <a:gd name="connsiteY15" fmla="*/ 116188 h 152577"/>
                  <a:gd name="connsiteX16" fmla="*/ 43452 w 130993"/>
                  <a:gd name="connsiteY16" fmla="*/ 95121 h 152577"/>
                  <a:gd name="connsiteX17" fmla="*/ 49842 w 130993"/>
                  <a:gd name="connsiteY17" fmla="*/ 88737 h 152577"/>
                  <a:gd name="connsiteX18" fmla="*/ 56232 w 130993"/>
                  <a:gd name="connsiteY18" fmla="*/ 95121 h 152577"/>
                  <a:gd name="connsiteX19" fmla="*/ 65817 w 130993"/>
                  <a:gd name="connsiteY19" fmla="*/ 104697 h 152577"/>
                  <a:gd name="connsiteX20" fmla="*/ 75402 w 130993"/>
                  <a:gd name="connsiteY20" fmla="*/ 95121 h 152577"/>
                  <a:gd name="connsiteX21" fmla="*/ 65817 w 130993"/>
                  <a:gd name="connsiteY21" fmla="*/ 85545 h 152577"/>
                  <a:gd name="connsiteX22" fmla="*/ 43452 w 130993"/>
                  <a:gd name="connsiteY22" fmla="*/ 63201 h 152577"/>
                  <a:gd name="connsiteX23" fmla="*/ 59427 w 130993"/>
                  <a:gd name="connsiteY23" fmla="*/ 41496 h 152577"/>
                  <a:gd name="connsiteX24" fmla="*/ 59427 w 130993"/>
                  <a:gd name="connsiteY24" fmla="*/ 36389 h 152577"/>
                  <a:gd name="connsiteX25" fmla="*/ 65817 w 130993"/>
                  <a:gd name="connsiteY25" fmla="*/ 30005 h 152577"/>
                  <a:gd name="connsiteX26" fmla="*/ 72207 w 130993"/>
                  <a:gd name="connsiteY26" fmla="*/ 36389 h 152577"/>
                  <a:gd name="connsiteX27" fmla="*/ 72207 w 130993"/>
                  <a:gd name="connsiteY27" fmla="*/ 41496 h 152577"/>
                  <a:gd name="connsiteX28" fmla="*/ 88181 w 130993"/>
                  <a:gd name="connsiteY28" fmla="*/ 63201 h 152577"/>
                  <a:gd name="connsiteX29" fmla="*/ 81792 w 130993"/>
                  <a:gd name="connsiteY29" fmla="*/ 69585 h 152577"/>
                  <a:gd name="connsiteX30" fmla="*/ 75402 w 130993"/>
                  <a:gd name="connsiteY30" fmla="*/ 63201 h 152577"/>
                  <a:gd name="connsiteX31" fmla="*/ 65817 w 130993"/>
                  <a:gd name="connsiteY31" fmla="*/ 53625 h 152577"/>
                  <a:gd name="connsiteX32" fmla="*/ 56232 w 130993"/>
                  <a:gd name="connsiteY32" fmla="*/ 63201 h 152577"/>
                  <a:gd name="connsiteX33" fmla="*/ 65817 w 130993"/>
                  <a:gd name="connsiteY33" fmla="*/ 72777 h 1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0993" h="152577">
                    <a:moveTo>
                      <a:pt x="120131" y="111081"/>
                    </a:moveTo>
                    <a:cubicBezTo>
                      <a:pt x="121409" y="108528"/>
                      <a:pt x="146330" y="55541"/>
                      <a:pt x="79874" y="0"/>
                    </a:cubicBezTo>
                    <a:lnTo>
                      <a:pt x="51119" y="0"/>
                    </a:lnTo>
                    <a:cubicBezTo>
                      <a:pt x="-15335" y="55541"/>
                      <a:pt x="9585" y="109166"/>
                      <a:pt x="10863" y="111081"/>
                    </a:cubicBezTo>
                    <a:cubicBezTo>
                      <a:pt x="11502" y="111720"/>
                      <a:pt x="11502" y="112996"/>
                      <a:pt x="11502" y="113635"/>
                    </a:cubicBezTo>
                    <a:cubicBezTo>
                      <a:pt x="11502" y="123849"/>
                      <a:pt x="4473" y="141724"/>
                      <a:pt x="0" y="152577"/>
                    </a:cubicBezTo>
                    <a:lnTo>
                      <a:pt x="130994" y="152577"/>
                    </a:lnTo>
                    <a:cubicBezTo>
                      <a:pt x="126521" y="141724"/>
                      <a:pt x="119492" y="123849"/>
                      <a:pt x="119492" y="113635"/>
                    </a:cubicBezTo>
                    <a:cubicBezTo>
                      <a:pt x="119492" y="112996"/>
                      <a:pt x="119492" y="112358"/>
                      <a:pt x="120131" y="111081"/>
                    </a:cubicBezTo>
                    <a:close/>
                    <a:moveTo>
                      <a:pt x="65817" y="72777"/>
                    </a:moveTo>
                    <a:cubicBezTo>
                      <a:pt x="78597" y="72777"/>
                      <a:pt x="88181" y="82992"/>
                      <a:pt x="88181" y="95121"/>
                    </a:cubicBezTo>
                    <a:cubicBezTo>
                      <a:pt x="88181" y="105336"/>
                      <a:pt x="81153" y="113635"/>
                      <a:pt x="72207" y="116188"/>
                    </a:cubicBezTo>
                    <a:lnTo>
                      <a:pt x="72207" y="121296"/>
                    </a:lnTo>
                    <a:cubicBezTo>
                      <a:pt x="72207" y="125126"/>
                      <a:pt x="69650" y="127680"/>
                      <a:pt x="65817" y="127680"/>
                    </a:cubicBezTo>
                    <a:cubicBezTo>
                      <a:pt x="61983" y="127680"/>
                      <a:pt x="59427" y="125126"/>
                      <a:pt x="59427" y="121296"/>
                    </a:cubicBezTo>
                    <a:lnTo>
                      <a:pt x="59427" y="116188"/>
                    </a:lnTo>
                    <a:cubicBezTo>
                      <a:pt x="50481" y="113635"/>
                      <a:pt x="43452" y="104697"/>
                      <a:pt x="43452" y="95121"/>
                    </a:cubicBezTo>
                    <a:cubicBezTo>
                      <a:pt x="43452" y="91291"/>
                      <a:pt x="46008" y="88737"/>
                      <a:pt x="49842" y="88737"/>
                    </a:cubicBezTo>
                    <a:cubicBezTo>
                      <a:pt x="53676" y="88737"/>
                      <a:pt x="56232" y="91291"/>
                      <a:pt x="56232" y="95121"/>
                    </a:cubicBezTo>
                    <a:cubicBezTo>
                      <a:pt x="56232" y="100229"/>
                      <a:pt x="60704" y="104697"/>
                      <a:pt x="65817" y="104697"/>
                    </a:cubicBezTo>
                    <a:cubicBezTo>
                      <a:pt x="71568" y="104697"/>
                      <a:pt x="75402" y="100229"/>
                      <a:pt x="75402" y="95121"/>
                    </a:cubicBezTo>
                    <a:cubicBezTo>
                      <a:pt x="75402" y="89376"/>
                      <a:pt x="70929" y="85545"/>
                      <a:pt x="65817" y="85545"/>
                    </a:cubicBezTo>
                    <a:cubicBezTo>
                      <a:pt x="53676" y="85545"/>
                      <a:pt x="43452" y="75331"/>
                      <a:pt x="43452" y="63201"/>
                    </a:cubicBezTo>
                    <a:cubicBezTo>
                      <a:pt x="43452" y="52987"/>
                      <a:pt x="50481" y="44688"/>
                      <a:pt x="59427" y="41496"/>
                    </a:cubicBezTo>
                    <a:lnTo>
                      <a:pt x="59427" y="36389"/>
                    </a:lnTo>
                    <a:cubicBezTo>
                      <a:pt x="59427" y="32558"/>
                      <a:pt x="61983" y="30005"/>
                      <a:pt x="65817" y="30005"/>
                    </a:cubicBezTo>
                    <a:cubicBezTo>
                      <a:pt x="69650" y="30005"/>
                      <a:pt x="72207" y="32558"/>
                      <a:pt x="72207" y="36389"/>
                    </a:cubicBezTo>
                    <a:lnTo>
                      <a:pt x="72207" y="41496"/>
                    </a:lnTo>
                    <a:cubicBezTo>
                      <a:pt x="81792" y="44049"/>
                      <a:pt x="88181" y="52987"/>
                      <a:pt x="88181" y="63201"/>
                    </a:cubicBezTo>
                    <a:cubicBezTo>
                      <a:pt x="88181" y="67032"/>
                      <a:pt x="85625" y="69585"/>
                      <a:pt x="81792" y="69585"/>
                    </a:cubicBezTo>
                    <a:cubicBezTo>
                      <a:pt x="77958" y="69585"/>
                      <a:pt x="75402" y="67032"/>
                      <a:pt x="75402" y="63201"/>
                    </a:cubicBezTo>
                    <a:cubicBezTo>
                      <a:pt x="75402" y="57456"/>
                      <a:pt x="70929" y="53625"/>
                      <a:pt x="65817" y="53625"/>
                    </a:cubicBezTo>
                    <a:cubicBezTo>
                      <a:pt x="60704" y="53625"/>
                      <a:pt x="56232" y="58094"/>
                      <a:pt x="56232" y="63201"/>
                    </a:cubicBezTo>
                    <a:cubicBezTo>
                      <a:pt x="56232" y="68309"/>
                      <a:pt x="60066" y="72777"/>
                      <a:pt x="65817" y="7277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48" name="Graphic 4">
              <a:extLst>
                <a:ext uri="{FF2B5EF4-FFF2-40B4-BE49-F238E27FC236}">
                  <a16:creationId xmlns:a16="http://schemas.microsoft.com/office/drawing/2014/main" id="{B6E53C62-4D1E-1643-9738-EE06920BAAE5}"/>
                </a:ext>
              </a:extLst>
            </p:cNvPr>
            <p:cNvGrpSpPr/>
            <p:nvPr/>
          </p:nvGrpSpPr>
          <p:grpSpPr>
            <a:xfrm>
              <a:off x="9787264" y="559022"/>
              <a:ext cx="281600" cy="409536"/>
              <a:chOff x="9394485" y="1003460"/>
              <a:chExt cx="130993" cy="190507"/>
            </a:xfrm>
            <a:solidFill>
              <a:schemeClr val="bg1">
                <a:lumMod val="75000"/>
              </a:schemeClr>
            </a:solidFill>
          </p:grpSpPr>
          <p:sp>
            <p:nvSpPr>
              <p:cNvPr id="149" name="Graphic 4">
                <a:extLst>
                  <a:ext uri="{FF2B5EF4-FFF2-40B4-BE49-F238E27FC236}">
                    <a16:creationId xmlns:a16="http://schemas.microsoft.com/office/drawing/2014/main" id="{40A51FAB-8EA1-4D48-BC6C-9A2AA0DD9920}"/>
                  </a:ext>
                </a:extLst>
              </p:cNvPr>
              <p:cNvSpPr/>
              <p:nvPr/>
            </p:nvSpPr>
            <p:spPr>
              <a:xfrm>
                <a:off x="9423879" y="1003460"/>
                <a:ext cx="72844" cy="25161"/>
              </a:xfrm>
              <a:custGeom>
                <a:avLst/>
                <a:gdLst>
                  <a:gd name="connsiteX0" fmla="*/ 49841 w 72844"/>
                  <a:gd name="connsiteY0" fmla="*/ 25162 h 25161"/>
                  <a:gd name="connsiteX1" fmla="*/ 72845 w 72844"/>
                  <a:gd name="connsiteY1" fmla="*/ 903 h 25161"/>
                  <a:gd name="connsiteX2" fmla="*/ 72206 w 72844"/>
                  <a:gd name="connsiteY2" fmla="*/ 903 h 25161"/>
                  <a:gd name="connsiteX3" fmla="*/ 38978 w 72844"/>
                  <a:gd name="connsiteY3" fmla="*/ 7287 h 25161"/>
                  <a:gd name="connsiteX4" fmla="*/ 38978 w 72844"/>
                  <a:gd name="connsiteY4" fmla="*/ 7287 h 25161"/>
                  <a:gd name="connsiteX5" fmla="*/ 37700 w 72844"/>
                  <a:gd name="connsiteY5" fmla="*/ 7287 h 25161"/>
                  <a:gd name="connsiteX6" fmla="*/ 36422 w 72844"/>
                  <a:gd name="connsiteY6" fmla="*/ 7287 h 25161"/>
                  <a:gd name="connsiteX7" fmla="*/ 35145 w 72844"/>
                  <a:gd name="connsiteY7" fmla="*/ 7287 h 25161"/>
                  <a:gd name="connsiteX8" fmla="*/ 33866 w 72844"/>
                  <a:gd name="connsiteY8" fmla="*/ 7287 h 25161"/>
                  <a:gd name="connsiteX9" fmla="*/ 33866 w 72844"/>
                  <a:gd name="connsiteY9" fmla="*/ 7287 h 25161"/>
                  <a:gd name="connsiteX10" fmla="*/ 639 w 72844"/>
                  <a:gd name="connsiteY10" fmla="*/ 903 h 25161"/>
                  <a:gd name="connsiteX11" fmla="*/ 0 w 72844"/>
                  <a:gd name="connsiteY11" fmla="*/ 903 h 25161"/>
                  <a:gd name="connsiteX12" fmla="*/ 23004 w 72844"/>
                  <a:gd name="connsiteY12" fmla="*/ 25162 h 25161"/>
                  <a:gd name="connsiteX13" fmla="*/ 49841 w 72844"/>
                  <a:gd name="connsiteY13" fmla="*/ 25162 h 2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844" h="25161">
                    <a:moveTo>
                      <a:pt x="49841" y="25162"/>
                    </a:moveTo>
                    <a:lnTo>
                      <a:pt x="72845" y="903"/>
                    </a:lnTo>
                    <a:cubicBezTo>
                      <a:pt x="72845" y="903"/>
                      <a:pt x="72206" y="903"/>
                      <a:pt x="72206" y="903"/>
                    </a:cubicBezTo>
                    <a:cubicBezTo>
                      <a:pt x="68372" y="-374"/>
                      <a:pt x="59426" y="-1651"/>
                      <a:pt x="38978" y="7287"/>
                    </a:cubicBezTo>
                    <a:cubicBezTo>
                      <a:pt x="38978" y="7287"/>
                      <a:pt x="38978" y="7287"/>
                      <a:pt x="38978" y="7287"/>
                    </a:cubicBezTo>
                    <a:cubicBezTo>
                      <a:pt x="38340" y="7287"/>
                      <a:pt x="38340" y="7287"/>
                      <a:pt x="37700" y="7287"/>
                    </a:cubicBezTo>
                    <a:cubicBezTo>
                      <a:pt x="37061" y="7287"/>
                      <a:pt x="37061" y="7287"/>
                      <a:pt x="36422" y="7287"/>
                    </a:cubicBezTo>
                    <a:cubicBezTo>
                      <a:pt x="35783" y="7287"/>
                      <a:pt x="35783" y="7287"/>
                      <a:pt x="35145" y="7287"/>
                    </a:cubicBezTo>
                    <a:cubicBezTo>
                      <a:pt x="34505" y="7287"/>
                      <a:pt x="33866" y="7287"/>
                      <a:pt x="33866" y="7287"/>
                    </a:cubicBezTo>
                    <a:cubicBezTo>
                      <a:pt x="33866" y="7287"/>
                      <a:pt x="33866" y="7287"/>
                      <a:pt x="33866" y="7287"/>
                    </a:cubicBezTo>
                    <a:cubicBezTo>
                      <a:pt x="13419" y="-1651"/>
                      <a:pt x="3834" y="-374"/>
                      <a:pt x="639" y="903"/>
                    </a:cubicBezTo>
                    <a:cubicBezTo>
                      <a:pt x="639" y="903"/>
                      <a:pt x="0" y="903"/>
                      <a:pt x="0" y="903"/>
                    </a:cubicBezTo>
                    <a:lnTo>
                      <a:pt x="23004" y="25162"/>
                    </a:lnTo>
                    <a:lnTo>
                      <a:pt x="49841" y="2516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0" name="Graphic 4">
                <a:extLst>
                  <a:ext uri="{FF2B5EF4-FFF2-40B4-BE49-F238E27FC236}">
                    <a16:creationId xmlns:a16="http://schemas.microsoft.com/office/drawing/2014/main" id="{FB0AA2A7-6667-434E-90B7-EC924AEC2093}"/>
                  </a:ext>
                </a:extLst>
              </p:cNvPr>
              <p:cNvSpPr/>
              <p:nvPr/>
            </p:nvSpPr>
            <p:spPr>
              <a:xfrm>
                <a:off x="9394485" y="1041390"/>
                <a:ext cx="130993" cy="152577"/>
              </a:xfrm>
              <a:custGeom>
                <a:avLst/>
                <a:gdLst>
                  <a:gd name="connsiteX0" fmla="*/ 120131 w 130993"/>
                  <a:gd name="connsiteY0" fmla="*/ 111081 h 152577"/>
                  <a:gd name="connsiteX1" fmla="*/ 79874 w 130993"/>
                  <a:gd name="connsiteY1" fmla="*/ 0 h 152577"/>
                  <a:gd name="connsiteX2" fmla="*/ 51119 w 130993"/>
                  <a:gd name="connsiteY2" fmla="*/ 0 h 152577"/>
                  <a:gd name="connsiteX3" fmla="*/ 10863 w 130993"/>
                  <a:gd name="connsiteY3" fmla="*/ 111081 h 152577"/>
                  <a:gd name="connsiteX4" fmla="*/ 11502 w 130993"/>
                  <a:gd name="connsiteY4" fmla="*/ 113635 h 152577"/>
                  <a:gd name="connsiteX5" fmla="*/ 0 w 130993"/>
                  <a:gd name="connsiteY5" fmla="*/ 152577 h 152577"/>
                  <a:gd name="connsiteX6" fmla="*/ 130994 w 130993"/>
                  <a:gd name="connsiteY6" fmla="*/ 152577 h 152577"/>
                  <a:gd name="connsiteX7" fmla="*/ 119492 w 130993"/>
                  <a:gd name="connsiteY7" fmla="*/ 113635 h 152577"/>
                  <a:gd name="connsiteX8" fmla="*/ 120131 w 130993"/>
                  <a:gd name="connsiteY8" fmla="*/ 111081 h 152577"/>
                  <a:gd name="connsiteX9" fmla="*/ 65817 w 130993"/>
                  <a:gd name="connsiteY9" fmla="*/ 72777 h 152577"/>
                  <a:gd name="connsiteX10" fmla="*/ 88181 w 130993"/>
                  <a:gd name="connsiteY10" fmla="*/ 95121 h 152577"/>
                  <a:gd name="connsiteX11" fmla="*/ 72207 w 130993"/>
                  <a:gd name="connsiteY11" fmla="*/ 116188 h 152577"/>
                  <a:gd name="connsiteX12" fmla="*/ 72207 w 130993"/>
                  <a:gd name="connsiteY12" fmla="*/ 121296 h 152577"/>
                  <a:gd name="connsiteX13" fmla="*/ 65817 w 130993"/>
                  <a:gd name="connsiteY13" fmla="*/ 127680 h 152577"/>
                  <a:gd name="connsiteX14" fmla="*/ 59427 w 130993"/>
                  <a:gd name="connsiteY14" fmla="*/ 121296 h 152577"/>
                  <a:gd name="connsiteX15" fmla="*/ 59427 w 130993"/>
                  <a:gd name="connsiteY15" fmla="*/ 116188 h 152577"/>
                  <a:gd name="connsiteX16" fmla="*/ 43452 w 130993"/>
                  <a:gd name="connsiteY16" fmla="*/ 95121 h 152577"/>
                  <a:gd name="connsiteX17" fmla="*/ 49842 w 130993"/>
                  <a:gd name="connsiteY17" fmla="*/ 88737 h 152577"/>
                  <a:gd name="connsiteX18" fmla="*/ 56232 w 130993"/>
                  <a:gd name="connsiteY18" fmla="*/ 95121 h 152577"/>
                  <a:gd name="connsiteX19" fmla="*/ 65817 w 130993"/>
                  <a:gd name="connsiteY19" fmla="*/ 104697 h 152577"/>
                  <a:gd name="connsiteX20" fmla="*/ 75402 w 130993"/>
                  <a:gd name="connsiteY20" fmla="*/ 95121 h 152577"/>
                  <a:gd name="connsiteX21" fmla="*/ 65817 w 130993"/>
                  <a:gd name="connsiteY21" fmla="*/ 85545 h 152577"/>
                  <a:gd name="connsiteX22" fmla="*/ 43452 w 130993"/>
                  <a:gd name="connsiteY22" fmla="*/ 63201 h 152577"/>
                  <a:gd name="connsiteX23" fmla="*/ 59427 w 130993"/>
                  <a:gd name="connsiteY23" fmla="*/ 41496 h 152577"/>
                  <a:gd name="connsiteX24" fmla="*/ 59427 w 130993"/>
                  <a:gd name="connsiteY24" fmla="*/ 36389 h 152577"/>
                  <a:gd name="connsiteX25" fmla="*/ 65817 w 130993"/>
                  <a:gd name="connsiteY25" fmla="*/ 30005 h 152577"/>
                  <a:gd name="connsiteX26" fmla="*/ 72207 w 130993"/>
                  <a:gd name="connsiteY26" fmla="*/ 36389 h 152577"/>
                  <a:gd name="connsiteX27" fmla="*/ 72207 w 130993"/>
                  <a:gd name="connsiteY27" fmla="*/ 41496 h 152577"/>
                  <a:gd name="connsiteX28" fmla="*/ 88181 w 130993"/>
                  <a:gd name="connsiteY28" fmla="*/ 63201 h 152577"/>
                  <a:gd name="connsiteX29" fmla="*/ 81792 w 130993"/>
                  <a:gd name="connsiteY29" fmla="*/ 69585 h 152577"/>
                  <a:gd name="connsiteX30" fmla="*/ 75402 w 130993"/>
                  <a:gd name="connsiteY30" fmla="*/ 63201 h 152577"/>
                  <a:gd name="connsiteX31" fmla="*/ 65817 w 130993"/>
                  <a:gd name="connsiteY31" fmla="*/ 53625 h 152577"/>
                  <a:gd name="connsiteX32" fmla="*/ 56232 w 130993"/>
                  <a:gd name="connsiteY32" fmla="*/ 63201 h 152577"/>
                  <a:gd name="connsiteX33" fmla="*/ 65817 w 130993"/>
                  <a:gd name="connsiteY33" fmla="*/ 72777 h 1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0993" h="152577">
                    <a:moveTo>
                      <a:pt x="120131" y="111081"/>
                    </a:moveTo>
                    <a:cubicBezTo>
                      <a:pt x="121409" y="108528"/>
                      <a:pt x="146330" y="55541"/>
                      <a:pt x="79874" y="0"/>
                    </a:cubicBezTo>
                    <a:lnTo>
                      <a:pt x="51119" y="0"/>
                    </a:lnTo>
                    <a:cubicBezTo>
                      <a:pt x="-15335" y="55541"/>
                      <a:pt x="9585" y="109166"/>
                      <a:pt x="10863" y="111081"/>
                    </a:cubicBezTo>
                    <a:cubicBezTo>
                      <a:pt x="11502" y="111720"/>
                      <a:pt x="11502" y="112996"/>
                      <a:pt x="11502" y="113635"/>
                    </a:cubicBezTo>
                    <a:cubicBezTo>
                      <a:pt x="11502" y="123849"/>
                      <a:pt x="4473" y="141724"/>
                      <a:pt x="0" y="152577"/>
                    </a:cubicBezTo>
                    <a:lnTo>
                      <a:pt x="130994" y="152577"/>
                    </a:lnTo>
                    <a:cubicBezTo>
                      <a:pt x="126521" y="141724"/>
                      <a:pt x="119492" y="123849"/>
                      <a:pt x="119492" y="113635"/>
                    </a:cubicBezTo>
                    <a:cubicBezTo>
                      <a:pt x="119492" y="112996"/>
                      <a:pt x="119492" y="112358"/>
                      <a:pt x="120131" y="111081"/>
                    </a:cubicBezTo>
                    <a:close/>
                    <a:moveTo>
                      <a:pt x="65817" y="72777"/>
                    </a:moveTo>
                    <a:cubicBezTo>
                      <a:pt x="78597" y="72777"/>
                      <a:pt x="88181" y="82992"/>
                      <a:pt x="88181" y="95121"/>
                    </a:cubicBezTo>
                    <a:cubicBezTo>
                      <a:pt x="88181" y="105336"/>
                      <a:pt x="81153" y="113635"/>
                      <a:pt x="72207" y="116188"/>
                    </a:cubicBezTo>
                    <a:lnTo>
                      <a:pt x="72207" y="121296"/>
                    </a:lnTo>
                    <a:cubicBezTo>
                      <a:pt x="72207" y="125126"/>
                      <a:pt x="69650" y="127680"/>
                      <a:pt x="65817" y="127680"/>
                    </a:cubicBezTo>
                    <a:cubicBezTo>
                      <a:pt x="61983" y="127680"/>
                      <a:pt x="59427" y="125126"/>
                      <a:pt x="59427" y="121296"/>
                    </a:cubicBezTo>
                    <a:lnTo>
                      <a:pt x="59427" y="116188"/>
                    </a:lnTo>
                    <a:cubicBezTo>
                      <a:pt x="50481" y="113635"/>
                      <a:pt x="43452" y="104697"/>
                      <a:pt x="43452" y="95121"/>
                    </a:cubicBezTo>
                    <a:cubicBezTo>
                      <a:pt x="43452" y="91291"/>
                      <a:pt x="46008" y="88737"/>
                      <a:pt x="49842" y="88737"/>
                    </a:cubicBezTo>
                    <a:cubicBezTo>
                      <a:pt x="53676" y="88737"/>
                      <a:pt x="56232" y="91291"/>
                      <a:pt x="56232" y="95121"/>
                    </a:cubicBezTo>
                    <a:cubicBezTo>
                      <a:pt x="56232" y="100229"/>
                      <a:pt x="60704" y="104697"/>
                      <a:pt x="65817" y="104697"/>
                    </a:cubicBezTo>
                    <a:cubicBezTo>
                      <a:pt x="71568" y="104697"/>
                      <a:pt x="75402" y="100229"/>
                      <a:pt x="75402" y="95121"/>
                    </a:cubicBezTo>
                    <a:cubicBezTo>
                      <a:pt x="75402" y="89376"/>
                      <a:pt x="70929" y="85545"/>
                      <a:pt x="65817" y="85545"/>
                    </a:cubicBezTo>
                    <a:cubicBezTo>
                      <a:pt x="53676" y="85545"/>
                      <a:pt x="43452" y="75331"/>
                      <a:pt x="43452" y="63201"/>
                    </a:cubicBezTo>
                    <a:cubicBezTo>
                      <a:pt x="43452" y="52987"/>
                      <a:pt x="50481" y="44688"/>
                      <a:pt x="59427" y="41496"/>
                    </a:cubicBezTo>
                    <a:lnTo>
                      <a:pt x="59427" y="36389"/>
                    </a:lnTo>
                    <a:cubicBezTo>
                      <a:pt x="59427" y="32558"/>
                      <a:pt x="61983" y="30005"/>
                      <a:pt x="65817" y="30005"/>
                    </a:cubicBezTo>
                    <a:cubicBezTo>
                      <a:pt x="69650" y="30005"/>
                      <a:pt x="72207" y="32558"/>
                      <a:pt x="72207" y="36389"/>
                    </a:cubicBezTo>
                    <a:lnTo>
                      <a:pt x="72207" y="41496"/>
                    </a:lnTo>
                    <a:cubicBezTo>
                      <a:pt x="81792" y="44049"/>
                      <a:pt x="88181" y="52987"/>
                      <a:pt x="88181" y="63201"/>
                    </a:cubicBezTo>
                    <a:cubicBezTo>
                      <a:pt x="88181" y="67032"/>
                      <a:pt x="85625" y="69585"/>
                      <a:pt x="81792" y="69585"/>
                    </a:cubicBezTo>
                    <a:cubicBezTo>
                      <a:pt x="77958" y="69585"/>
                      <a:pt x="75402" y="67032"/>
                      <a:pt x="75402" y="63201"/>
                    </a:cubicBezTo>
                    <a:cubicBezTo>
                      <a:pt x="75402" y="57456"/>
                      <a:pt x="70929" y="53625"/>
                      <a:pt x="65817" y="53625"/>
                    </a:cubicBezTo>
                    <a:cubicBezTo>
                      <a:pt x="60704" y="53625"/>
                      <a:pt x="56232" y="58094"/>
                      <a:pt x="56232" y="63201"/>
                    </a:cubicBezTo>
                    <a:cubicBezTo>
                      <a:pt x="56232" y="68309"/>
                      <a:pt x="60066" y="72777"/>
                      <a:pt x="65817" y="7277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51" name="Graphic 4">
              <a:extLst>
                <a:ext uri="{FF2B5EF4-FFF2-40B4-BE49-F238E27FC236}">
                  <a16:creationId xmlns:a16="http://schemas.microsoft.com/office/drawing/2014/main" id="{C57CC761-90B2-2345-8850-A0267E984BEF}"/>
                </a:ext>
              </a:extLst>
            </p:cNvPr>
            <p:cNvGrpSpPr/>
            <p:nvPr/>
          </p:nvGrpSpPr>
          <p:grpSpPr>
            <a:xfrm>
              <a:off x="10164018" y="655778"/>
              <a:ext cx="220119" cy="320124"/>
              <a:chOff x="9394485" y="1003460"/>
              <a:chExt cx="130993" cy="190507"/>
            </a:xfrm>
            <a:solidFill>
              <a:schemeClr val="bg1">
                <a:lumMod val="75000"/>
              </a:schemeClr>
            </a:solidFill>
          </p:grpSpPr>
          <p:sp>
            <p:nvSpPr>
              <p:cNvPr id="152" name="Graphic 4">
                <a:extLst>
                  <a:ext uri="{FF2B5EF4-FFF2-40B4-BE49-F238E27FC236}">
                    <a16:creationId xmlns:a16="http://schemas.microsoft.com/office/drawing/2014/main" id="{E8365551-2532-C74B-808F-ECCCB3846E1D}"/>
                  </a:ext>
                </a:extLst>
              </p:cNvPr>
              <p:cNvSpPr/>
              <p:nvPr/>
            </p:nvSpPr>
            <p:spPr>
              <a:xfrm>
                <a:off x="9423879" y="1003460"/>
                <a:ext cx="72844" cy="25161"/>
              </a:xfrm>
              <a:custGeom>
                <a:avLst/>
                <a:gdLst>
                  <a:gd name="connsiteX0" fmla="*/ 49841 w 72844"/>
                  <a:gd name="connsiteY0" fmla="*/ 25162 h 25161"/>
                  <a:gd name="connsiteX1" fmla="*/ 72845 w 72844"/>
                  <a:gd name="connsiteY1" fmla="*/ 903 h 25161"/>
                  <a:gd name="connsiteX2" fmla="*/ 72206 w 72844"/>
                  <a:gd name="connsiteY2" fmla="*/ 903 h 25161"/>
                  <a:gd name="connsiteX3" fmla="*/ 38978 w 72844"/>
                  <a:gd name="connsiteY3" fmla="*/ 7287 h 25161"/>
                  <a:gd name="connsiteX4" fmla="*/ 38978 w 72844"/>
                  <a:gd name="connsiteY4" fmla="*/ 7287 h 25161"/>
                  <a:gd name="connsiteX5" fmla="*/ 37700 w 72844"/>
                  <a:gd name="connsiteY5" fmla="*/ 7287 h 25161"/>
                  <a:gd name="connsiteX6" fmla="*/ 36422 w 72844"/>
                  <a:gd name="connsiteY6" fmla="*/ 7287 h 25161"/>
                  <a:gd name="connsiteX7" fmla="*/ 35145 w 72844"/>
                  <a:gd name="connsiteY7" fmla="*/ 7287 h 25161"/>
                  <a:gd name="connsiteX8" fmla="*/ 33866 w 72844"/>
                  <a:gd name="connsiteY8" fmla="*/ 7287 h 25161"/>
                  <a:gd name="connsiteX9" fmla="*/ 33866 w 72844"/>
                  <a:gd name="connsiteY9" fmla="*/ 7287 h 25161"/>
                  <a:gd name="connsiteX10" fmla="*/ 639 w 72844"/>
                  <a:gd name="connsiteY10" fmla="*/ 903 h 25161"/>
                  <a:gd name="connsiteX11" fmla="*/ 0 w 72844"/>
                  <a:gd name="connsiteY11" fmla="*/ 903 h 25161"/>
                  <a:gd name="connsiteX12" fmla="*/ 23004 w 72844"/>
                  <a:gd name="connsiteY12" fmla="*/ 25162 h 25161"/>
                  <a:gd name="connsiteX13" fmla="*/ 49841 w 72844"/>
                  <a:gd name="connsiteY13" fmla="*/ 25162 h 2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844" h="25161">
                    <a:moveTo>
                      <a:pt x="49841" y="25162"/>
                    </a:moveTo>
                    <a:lnTo>
                      <a:pt x="72845" y="903"/>
                    </a:lnTo>
                    <a:cubicBezTo>
                      <a:pt x="72845" y="903"/>
                      <a:pt x="72206" y="903"/>
                      <a:pt x="72206" y="903"/>
                    </a:cubicBezTo>
                    <a:cubicBezTo>
                      <a:pt x="68372" y="-374"/>
                      <a:pt x="59426" y="-1651"/>
                      <a:pt x="38978" y="7287"/>
                    </a:cubicBezTo>
                    <a:cubicBezTo>
                      <a:pt x="38978" y="7287"/>
                      <a:pt x="38978" y="7287"/>
                      <a:pt x="38978" y="7287"/>
                    </a:cubicBezTo>
                    <a:cubicBezTo>
                      <a:pt x="38340" y="7287"/>
                      <a:pt x="38340" y="7287"/>
                      <a:pt x="37700" y="7287"/>
                    </a:cubicBezTo>
                    <a:cubicBezTo>
                      <a:pt x="37061" y="7287"/>
                      <a:pt x="37061" y="7287"/>
                      <a:pt x="36422" y="7287"/>
                    </a:cubicBezTo>
                    <a:cubicBezTo>
                      <a:pt x="35783" y="7287"/>
                      <a:pt x="35783" y="7287"/>
                      <a:pt x="35145" y="7287"/>
                    </a:cubicBezTo>
                    <a:cubicBezTo>
                      <a:pt x="34505" y="7287"/>
                      <a:pt x="33866" y="7287"/>
                      <a:pt x="33866" y="7287"/>
                    </a:cubicBezTo>
                    <a:cubicBezTo>
                      <a:pt x="33866" y="7287"/>
                      <a:pt x="33866" y="7287"/>
                      <a:pt x="33866" y="7287"/>
                    </a:cubicBezTo>
                    <a:cubicBezTo>
                      <a:pt x="13419" y="-1651"/>
                      <a:pt x="3834" y="-374"/>
                      <a:pt x="639" y="903"/>
                    </a:cubicBezTo>
                    <a:cubicBezTo>
                      <a:pt x="639" y="903"/>
                      <a:pt x="0" y="903"/>
                      <a:pt x="0" y="903"/>
                    </a:cubicBezTo>
                    <a:lnTo>
                      <a:pt x="23004" y="25162"/>
                    </a:lnTo>
                    <a:lnTo>
                      <a:pt x="49841" y="2516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3" name="Graphic 4">
                <a:extLst>
                  <a:ext uri="{FF2B5EF4-FFF2-40B4-BE49-F238E27FC236}">
                    <a16:creationId xmlns:a16="http://schemas.microsoft.com/office/drawing/2014/main" id="{E102DC07-D349-E74C-B964-4A6FD15348CB}"/>
                  </a:ext>
                </a:extLst>
              </p:cNvPr>
              <p:cNvSpPr/>
              <p:nvPr/>
            </p:nvSpPr>
            <p:spPr>
              <a:xfrm>
                <a:off x="9394485" y="1041390"/>
                <a:ext cx="130993" cy="152577"/>
              </a:xfrm>
              <a:custGeom>
                <a:avLst/>
                <a:gdLst>
                  <a:gd name="connsiteX0" fmla="*/ 120131 w 130993"/>
                  <a:gd name="connsiteY0" fmla="*/ 111081 h 152577"/>
                  <a:gd name="connsiteX1" fmla="*/ 79874 w 130993"/>
                  <a:gd name="connsiteY1" fmla="*/ 0 h 152577"/>
                  <a:gd name="connsiteX2" fmla="*/ 51119 w 130993"/>
                  <a:gd name="connsiteY2" fmla="*/ 0 h 152577"/>
                  <a:gd name="connsiteX3" fmla="*/ 10863 w 130993"/>
                  <a:gd name="connsiteY3" fmla="*/ 111081 h 152577"/>
                  <a:gd name="connsiteX4" fmla="*/ 11502 w 130993"/>
                  <a:gd name="connsiteY4" fmla="*/ 113635 h 152577"/>
                  <a:gd name="connsiteX5" fmla="*/ 0 w 130993"/>
                  <a:gd name="connsiteY5" fmla="*/ 152577 h 152577"/>
                  <a:gd name="connsiteX6" fmla="*/ 130994 w 130993"/>
                  <a:gd name="connsiteY6" fmla="*/ 152577 h 152577"/>
                  <a:gd name="connsiteX7" fmla="*/ 119492 w 130993"/>
                  <a:gd name="connsiteY7" fmla="*/ 113635 h 152577"/>
                  <a:gd name="connsiteX8" fmla="*/ 120131 w 130993"/>
                  <a:gd name="connsiteY8" fmla="*/ 111081 h 152577"/>
                  <a:gd name="connsiteX9" fmla="*/ 65817 w 130993"/>
                  <a:gd name="connsiteY9" fmla="*/ 72777 h 152577"/>
                  <a:gd name="connsiteX10" fmla="*/ 88181 w 130993"/>
                  <a:gd name="connsiteY10" fmla="*/ 95121 h 152577"/>
                  <a:gd name="connsiteX11" fmla="*/ 72207 w 130993"/>
                  <a:gd name="connsiteY11" fmla="*/ 116188 h 152577"/>
                  <a:gd name="connsiteX12" fmla="*/ 72207 w 130993"/>
                  <a:gd name="connsiteY12" fmla="*/ 121296 h 152577"/>
                  <a:gd name="connsiteX13" fmla="*/ 65817 w 130993"/>
                  <a:gd name="connsiteY13" fmla="*/ 127680 h 152577"/>
                  <a:gd name="connsiteX14" fmla="*/ 59427 w 130993"/>
                  <a:gd name="connsiteY14" fmla="*/ 121296 h 152577"/>
                  <a:gd name="connsiteX15" fmla="*/ 59427 w 130993"/>
                  <a:gd name="connsiteY15" fmla="*/ 116188 h 152577"/>
                  <a:gd name="connsiteX16" fmla="*/ 43452 w 130993"/>
                  <a:gd name="connsiteY16" fmla="*/ 95121 h 152577"/>
                  <a:gd name="connsiteX17" fmla="*/ 49842 w 130993"/>
                  <a:gd name="connsiteY17" fmla="*/ 88737 h 152577"/>
                  <a:gd name="connsiteX18" fmla="*/ 56232 w 130993"/>
                  <a:gd name="connsiteY18" fmla="*/ 95121 h 152577"/>
                  <a:gd name="connsiteX19" fmla="*/ 65817 w 130993"/>
                  <a:gd name="connsiteY19" fmla="*/ 104697 h 152577"/>
                  <a:gd name="connsiteX20" fmla="*/ 75402 w 130993"/>
                  <a:gd name="connsiteY20" fmla="*/ 95121 h 152577"/>
                  <a:gd name="connsiteX21" fmla="*/ 65817 w 130993"/>
                  <a:gd name="connsiteY21" fmla="*/ 85545 h 152577"/>
                  <a:gd name="connsiteX22" fmla="*/ 43452 w 130993"/>
                  <a:gd name="connsiteY22" fmla="*/ 63201 h 152577"/>
                  <a:gd name="connsiteX23" fmla="*/ 59427 w 130993"/>
                  <a:gd name="connsiteY23" fmla="*/ 41496 h 152577"/>
                  <a:gd name="connsiteX24" fmla="*/ 59427 w 130993"/>
                  <a:gd name="connsiteY24" fmla="*/ 36389 h 152577"/>
                  <a:gd name="connsiteX25" fmla="*/ 65817 w 130993"/>
                  <a:gd name="connsiteY25" fmla="*/ 30005 h 152577"/>
                  <a:gd name="connsiteX26" fmla="*/ 72207 w 130993"/>
                  <a:gd name="connsiteY26" fmla="*/ 36389 h 152577"/>
                  <a:gd name="connsiteX27" fmla="*/ 72207 w 130993"/>
                  <a:gd name="connsiteY27" fmla="*/ 41496 h 152577"/>
                  <a:gd name="connsiteX28" fmla="*/ 88181 w 130993"/>
                  <a:gd name="connsiteY28" fmla="*/ 63201 h 152577"/>
                  <a:gd name="connsiteX29" fmla="*/ 81792 w 130993"/>
                  <a:gd name="connsiteY29" fmla="*/ 69585 h 152577"/>
                  <a:gd name="connsiteX30" fmla="*/ 75402 w 130993"/>
                  <a:gd name="connsiteY30" fmla="*/ 63201 h 152577"/>
                  <a:gd name="connsiteX31" fmla="*/ 65817 w 130993"/>
                  <a:gd name="connsiteY31" fmla="*/ 53625 h 152577"/>
                  <a:gd name="connsiteX32" fmla="*/ 56232 w 130993"/>
                  <a:gd name="connsiteY32" fmla="*/ 63201 h 152577"/>
                  <a:gd name="connsiteX33" fmla="*/ 65817 w 130993"/>
                  <a:gd name="connsiteY33" fmla="*/ 72777 h 1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0993" h="152577">
                    <a:moveTo>
                      <a:pt x="120131" y="111081"/>
                    </a:moveTo>
                    <a:cubicBezTo>
                      <a:pt x="121409" y="108528"/>
                      <a:pt x="146330" y="55541"/>
                      <a:pt x="79874" y="0"/>
                    </a:cubicBezTo>
                    <a:lnTo>
                      <a:pt x="51119" y="0"/>
                    </a:lnTo>
                    <a:cubicBezTo>
                      <a:pt x="-15335" y="55541"/>
                      <a:pt x="9585" y="109166"/>
                      <a:pt x="10863" y="111081"/>
                    </a:cubicBezTo>
                    <a:cubicBezTo>
                      <a:pt x="11502" y="111720"/>
                      <a:pt x="11502" y="112996"/>
                      <a:pt x="11502" y="113635"/>
                    </a:cubicBezTo>
                    <a:cubicBezTo>
                      <a:pt x="11502" y="123849"/>
                      <a:pt x="4473" y="141724"/>
                      <a:pt x="0" y="152577"/>
                    </a:cubicBezTo>
                    <a:lnTo>
                      <a:pt x="130994" y="152577"/>
                    </a:lnTo>
                    <a:cubicBezTo>
                      <a:pt x="126521" y="141724"/>
                      <a:pt x="119492" y="123849"/>
                      <a:pt x="119492" y="113635"/>
                    </a:cubicBezTo>
                    <a:cubicBezTo>
                      <a:pt x="119492" y="112996"/>
                      <a:pt x="119492" y="112358"/>
                      <a:pt x="120131" y="111081"/>
                    </a:cubicBezTo>
                    <a:close/>
                    <a:moveTo>
                      <a:pt x="65817" y="72777"/>
                    </a:moveTo>
                    <a:cubicBezTo>
                      <a:pt x="78597" y="72777"/>
                      <a:pt x="88181" y="82992"/>
                      <a:pt x="88181" y="95121"/>
                    </a:cubicBezTo>
                    <a:cubicBezTo>
                      <a:pt x="88181" y="105336"/>
                      <a:pt x="81153" y="113635"/>
                      <a:pt x="72207" y="116188"/>
                    </a:cubicBezTo>
                    <a:lnTo>
                      <a:pt x="72207" y="121296"/>
                    </a:lnTo>
                    <a:cubicBezTo>
                      <a:pt x="72207" y="125126"/>
                      <a:pt x="69650" y="127680"/>
                      <a:pt x="65817" y="127680"/>
                    </a:cubicBezTo>
                    <a:cubicBezTo>
                      <a:pt x="61983" y="127680"/>
                      <a:pt x="59427" y="125126"/>
                      <a:pt x="59427" y="121296"/>
                    </a:cubicBezTo>
                    <a:lnTo>
                      <a:pt x="59427" y="116188"/>
                    </a:lnTo>
                    <a:cubicBezTo>
                      <a:pt x="50481" y="113635"/>
                      <a:pt x="43452" y="104697"/>
                      <a:pt x="43452" y="95121"/>
                    </a:cubicBezTo>
                    <a:cubicBezTo>
                      <a:pt x="43452" y="91291"/>
                      <a:pt x="46008" y="88737"/>
                      <a:pt x="49842" y="88737"/>
                    </a:cubicBezTo>
                    <a:cubicBezTo>
                      <a:pt x="53676" y="88737"/>
                      <a:pt x="56232" y="91291"/>
                      <a:pt x="56232" y="95121"/>
                    </a:cubicBezTo>
                    <a:cubicBezTo>
                      <a:pt x="56232" y="100229"/>
                      <a:pt x="60704" y="104697"/>
                      <a:pt x="65817" y="104697"/>
                    </a:cubicBezTo>
                    <a:cubicBezTo>
                      <a:pt x="71568" y="104697"/>
                      <a:pt x="75402" y="100229"/>
                      <a:pt x="75402" y="95121"/>
                    </a:cubicBezTo>
                    <a:cubicBezTo>
                      <a:pt x="75402" y="89376"/>
                      <a:pt x="70929" y="85545"/>
                      <a:pt x="65817" y="85545"/>
                    </a:cubicBezTo>
                    <a:cubicBezTo>
                      <a:pt x="53676" y="85545"/>
                      <a:pt x="43452" y="75331"/>
                      <a:pt x="43452" y="63201"/>
                    </a:cubicBezTo>
                    <a:cubicBezTo>
                      <a:pt x="43452" y="52987"/>
                      <a:pt x="50481" y="44688"/>
                      <a:pt x="59427" y="41496"/>
                    </a:cubicBezTo>
                    <a:lnTo>
                      <a:pt x="59427" y="36389"/>
                    </a:lnTo>
                    <a:cubicBezTo>
                      <a:pt x="59427" y="32558"/>
                      <a:pt x="61983" y="30005"/>
                      <a:pt x="65817" y="30005"/>
                    </a:cubicBezTo>
                    <a:cubicBezTo>
                      <a:pt x="69650" y="30005"/>
                      <a:pt x="72207" y="32558"/>
                      <a:pt x="72207" y="36389"/>
                    </a:cubicBezTo>
                    <a:lnTo>
                      <a:pt x="72207" y="41496"/>
                    </a:lnTo>
                    <a:cubicBezTo>
                      <a:pt x="81792" y="44049"/>
                      <a:pt x="88181" y="52987"/>
                      <a:pt x="88181" y="63201"/>
                    </a:cubicBezTo>
                    <a:cubicBezTo>
                      <a:pt x="88181" y="67032"/>
                      <a:pt x="85625" y="69585"/>
                      <a:pt x="81792" y="69585"/>
                    </a:cubicBezTo>
                    <a:cubicBezTo>
                      <a:pt x="77958" y="69585"/>
                      <a:pt x="75402" y="67032"/>
                      <a:pt x="75402" y="63201"/>
                    </a:cubicBezTo>
                    <a:cubicBezTo>
                      <a:pt x="75402" y="57456"/>
                      <a:pt x="70929" y="53625"/>
                      <a:pt x="65817" y="53625"/>
                    </a:cubicBezTo>
                    <a:cubicBezTo>
                      <a:pt x="60704" y="53625"/>
                      <a:pt x="56232" y="58094"/>
                      <a:pt x="56232" y="63201"/>
                    </a:cubicBezTo>
                    <a:cubicBezTo>
                      <a:pt x="56232" y="68309"/>
                      <a:pt x="60066" y="72777"/>
                      <a:pt x="65817" y="7277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grpSp>
      <p:sp>
        <p:nvSpPr>
          <p:cNvPr id="160" name="Rectangle 159">
            <a:extLst>
              <a:ext uri="{FF2B5EF4-FFF2-40B4-BE49-F238E27FC236}">
                <a16:creationId xmlns:a16="http://schemas.microsoft.com/office/drawing/2014/main" id="{2085A47B-4BA3-E047-885F-AC84B186B003}"/>
              </a:ext>
            </a:extLst>
          </p:cNvPr>
          <p:cNvSpPr/>
          <p:nvPr/>
        </p:nvSpPr>
        <p:spPr>
          <a:xfrm>
            <a:off x="6637837" y="2458985"/>
            <a:ext cx="3733067"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Open Sans"/>
                <a:ea typeface="+mn-ea"/>
                <a:cs typeface="+mn-cs"/>
              </a:rPr>
              <a:t>How will Videogame developers react</a:t>
            </a:r>
            <a:r>
              <a:rPr kumimoji="0" lang="en-US" sz="1400" b="1" i="0" u="none" strike="noStrike" kern="1200" cap="none" spc="0" normalizeH="0" baseline="0" noProof="0">
                <a:ln>
                  <a:noFill/>
                </a:ln>
                <a:solidFill>
                  <a:prstClr val="black"/>
                </a:solidFill>
                <a:effectLst/>
                <a:uLnTx/>
                <a:uFillTx/>
                <a:latin typeface="Open Sans"/>
                <a:ea typeface="+mn-ea"/>
                <a:cs typeface="+mn-cs"/>
              </a:rPr>
              <a:t>?</a:t>
            </a:r>
          </a:p>
        </p:txBody>
      </p:sp>
      <p:cxnSp>
        <p:nvCxnSpPr>
          <p:cNvPr id="161" name="Straight Connector 160">
            <a:extLst>
              <a:ext uri="{FF2B5EF4-FFF2-40B4-BE49-F238E27FC236}">
                <a16:creationId xmlns:a16="http://schemas.microsoft.com/office/drawing/2014/main" id="{6F353254-9BC5-0344-93F7-F2B4FBF2CAC1}"/>
              </a:ext>
            </a:extLst>
          </p:cNvPr>
          <p:cNvCxnSpPr>
            <a:cxnSpLocks/>
          </p:cNvCxnSpPr>
          <p:nvPr/>
        </p:nvCxnSpPr>
        <p:spPr>
          <a:xfrm>
            <a:off x="6413050" y="2287721"/>
            <a:ext cx="0" cy="74376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257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6CE6-13C3-6F74-3054-36331051E7A3}"/>
              </a:ext>
            </a:extLst>
          </p:cNvPr>
          <p:cNvSpPr>
            <a:spLocks noGrp="1"/>
          </p:cNvSpPr>
          <p:nvPr>
            <p:ph type="title"/>
          </p:nvPr>
        </p:nvSpPr>
        <p:spPr/>
        <p:txBody>
          <a:bodyPr>
            <a:normAutofit fontScale="90000"/>
          </a:bodyPr>
          <a:lstStyle/>
          <a:p>
            <a:r>
              <a:rPr lang="en-US"/>
              <a:t>Rubric</a:t>
            </a:r>
          </a:p>
        </p:txBody>
      </p:sp>
      <p:sp>
        <p:nvSpPr>
          <p:cNvPr id="3" name="Text Placeholder 2">
            <a:extLst>
              <a:ext uri="{FF2B5EF4-FFF2-40B4-BE49-F238E27FC236}">
                <a16:creationId xmlns:a16="http://schemas.microsoft.com/office/drawing/2014/main" id="{9434CC73-C955-3E53-10F5-D3B0B53CC5A3}"/>
              </a:ext>
            </a:extLst>
          </p:cNvPr>
          <p:cNvSpPr>
            <a:spLocks noGrp="1"/>
          </p:cNvSpPr>
          <p:nvPr>
            <p:ph type="body" sz="quarter" idx="14"/>
          </p:nvPr>
        </p:nvSpPr>
        <p:spPr/>
        <p:txBody>
          <a:bodyPr/>
          <a:lstStyle/>
          <a:p>
            <a:r>
              <a:rPr lang="en-US" sz="1800" b="0" i="0" u="none" strike="noStrike">
                <a:solidFill>
                  <a:srgbClr val="000000"/>
                </a:solidFill>
                <a:effectLst/>
                <a:latin typeface="Open Sans" panose="020B0606030504020204" pitchFamily="34" charset="0"/>
              </a:rPr>
              <a:t>Describing the project goals, data, methods, and results</a:t>
            </a:r>
          </a:p>
          <a:p>
            <a:endParaRPr lang="en-US" sz="1800">
              <a:solidFill>
                <a:srgbClr val="000000"/>
              </a:solidFill>
              <a:latin typeface="Open Sans" panose="020B0606030504020204" pitchFamily="34" charset="0"/>
            </a:endParaRPr>
          </a:p>
          <a:p>
            <a:r>
              <a:rPr lang="en-US" sz="1800" b="0" i="0" u="none" strike="noStrike">
                <a:solidFill>
                  <a:srgbClr val="000000"/>
                </a:solidFill>
                <a:effectLst/>
                <a:latin typeface="Open Sans" panose="020B0606030504020204" pitchFamily="34" charset="0"/>
              </a:rPr>
              <a:t>Explicitly connecting the descriptions of the project to stakeholder needs</a:t>
            </a:r>
          </a:p>
          <a:p>
            <a:endParaRPr lang="en-US" sz="1800">
              <a:solidFill>
                <a:srgbClr val="000000"/>
              </a:solidFill>
              <a:latin typeface="Open Sans" panose="020B0606030504020204" pitchFamily="34" charset="0"/>
            </a:endParaRPr>
          </a:p>
          <a:p>
            <a:r>
              <a:rPr lang="en-US" sz="1800" b="0" i="0" u="none" strike="noStrike">
                <a:solidFill>
                  <a:srgbClr val="000000"/>
                </a:solidFill>
                <a:effectLst/>
                <a:latin typeface="Open Sans" panose="020B0606030504020204" pitchFamily="34" charset="0"/>
              </a:rPr>
              <a:t>Having a distinct introduction and conclusion </a:t>
            </a:r>
          </a:p>
          <a:p>
            <a:endParaRPr lang="en-US" sz="1800" b="0" i="0" u="none" strike="noStrike">
              <a:solidFill>
                <a:srgbClr val="000000"/>
              </a:solidFill>
              <a:effectLst/>
              <a:latin typeface="Open Sans" panose="020B0606030504020204" pitchFamily="34" charset="0"/>
            </a:endParaRPr>
          </a:p>
          <a:p>
            <a:r>
              <a:rPr lang="en-US" sz="1800" b="0" i="0" u="none" strike="noStrike">
                <a:solidFill>
                  <a:srgbClr val="000000"/>
                </a:solidFill>
                <a:effectLst/>
                <a:latin typeface="Open Sans" panose="020B0606030504020204" pitchFamily="34" charset="0"/>
              </a:rPr>
              <a:t>Using plain language and clear visuals accessible to non-technical stakeholders </a:t>
            </a:r>
            <a:endParaRPr lang="en-US"/>
          </a:p>
        </p:txBody>
      </p:sp>
      <p:sp>
        <p:nvSpPr>
          <p:cNvPr id="4" name="Text Placeholder 3">
            <a:extLst>
              <a:ext uri="{FF2B5EF4-FFF2-40B4-BE49-F238E27FC236}">
                <a16:creationId xmlns:a16="http://schemas.microsoft.com/office/drawing/2014/main" id="{185860C4-F719-64E2-38AF-1826B5C1BF1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057875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ct 32" hidden="1">
            <a:extLst>
              <a:ext uri="{FF2B5EF4-FFF2-40B4-BE49-F238E27FC236}">
                <a16:creationId xmlns:a16="http://schemas.microsoft.com/office/drawing/2014/main" id="{8A8B706D-0858-4DD7-8E20-91D9755AFB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33" name="Object 32" hidden="1">
                        <a:extLst>
                          <a:ext uri="{FF2B5EF4-FFF2-40B4-BE49-F238E27FC236}">
                            <a16:creationId xmlns:a16="http://schemas.microsoft.com/office/drawing/2014/main" id="{8A8B706D-0858-4DD7-8E20-91D9755AFB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2" name="Rectangle 31" hidden="1">
            <a:extLst>
              <a:ext uri="{FF2B5EF4-FFF2-40B4-BE49-F238E27FC236}">
                <a16:creationId xmlns:a16="http://schemas.microsoft.com/office/drawing/2014/main" id="{4B3F2E75-6531-4ACC-8FA6-CFD145BD762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a:sym typeface="Chronicle Display Black"/>
            </a:endParaRPr>
          </a:p>
        </p:txBody>
      </p:sp>
      <p:sp>
        <p:nvSpPr>
          <p:cNvPr id="2" name="Title 1">
            <a:extLst>
              <a:ext uri="{FF2B5EF4-FFF2-40B4-BE49-F238E27FC236}">
                <a16:creationId xmlns:a16="http://schemas.microsoft.com/office/drawing/2014/main" id="{D8419493-22EE-4D7D-85A6-7A0981452805}"/>
              </a:ext>
            </a:extLst>
          </p:cNvPr>
          <p:cNvSpPr>
            <a:spLocks noGrp="1"/>
          </p:cNvSpPr>
          <p:nvPr>
            <p:ph type="title"/>
          </p:nvPr>
        </p:nvSpPr>
        <p:spPr/>
        <p:txBody>
          <a:bodyPr>
            <a:normAutofit fontScale="90000"/>
          </a:bodyPr>
          <a:lstStyle/>
          <a:p>
            <a:r>
              <a:rPr lang="en-US"/>
              <a:t>Elevator Pitch</a:t>
            </a:r>
          </a:p>
        </p:txBody>
      </p:sp>
      <p:sp>
        <p:nvSpPr>
          <p:cNvPr id="35" name="Text Placeholder 34">
            <a:extLst>
              <a:ext uri="{FF2B5EF4-FFF2-40B4-BE49-F238E27FC236}">
                <a16:creationId xmlns:a16="http://schemas.microsoft.com/office/drawing/2014/main" id="{1A7EC177-548E-41B6-A559-FD19239F8ECA}"/>
              </a:ext>
            </a:extLst>
          </p:cNvPr>
          <p:cNvSpPr>
            <a:spLocks noGrp="1"/>
          </p:cNvSpPr>
          <p:nvPr>
            <p:ph type="body" sz="quarter" idx="15"/>
          </p:nvPr>
        </p:nvSpPr>
        <p:spPr/>
        <p:txBody>
          <a:bodyPr/>
          <a:lstStyle/>
          <a:p>
            <a:r>
              <a:rPr lang="en-US"/>
              <a:t>Approach, Scope, &amp; objectives</a:t>
            </a:r>
          </a:p>
        </p:txBody>
      </p:sp>
      <p:graphicFrame>
        <p:nvGraphicFramePr>
          <p:cNvPr id="10" name="Table 9">
            <a:extLst>
              <a:ext uri="{FF2B5EF4-FFF2-40B4-BE49-F238E27FC236}">
                <a16:creationId xmlns:a16="http://schemas.microsoft.com/office/drawing/2014/main" id="{41C402CB-6DB3-41F2-B9F7-8409E2210A22}"/>
              </a:ext>
            </a:extLst>
          </p:cNvPr>
          <p:cNvGraphicFramePr>
            <a:graphicFrameLocks noGrp="1"/>
          </p:cNvGraphicFramePr>
          <p:nvPr>
            <p:extLst>
              <p:ext uri="{D42A27DB-BD31-4B8C-83A1-F6EECF244321}">
                <p14:modId xmlns:p14="http://schemas.microsoft.com/office/powerpoint/2010/main" val="1546941184"/>
              </p:ext>
            </p:extLst>
          </p:nvPr>
        </p:nvGraphicFramePr>
        <p:xfrm>
          <a:off x="6246328" y="1588291"/>
          <a:ext cx="3734245" cy="4150720"/>
        </p:xfrm>
        <a:graphic>
          <a:graphicData uri="http://schemas.openxmlformats.org/drawingml/2006/table">
            <a:tbl>
              <a:tblPr firstRow="1" bandRow="1">
                <a:tableStyleId>{6E25E649-3F16-4E02-A733-19D2CDBF48F0}</a:tableStyleId>
              </a:tblPr>
              <a:tblGrid>
                <a:gridCol w="3734245">
                  <a:extLst>
                    <a:ext uri="{9D8B030D-6E8A-4147-A177-3AD203B41FA5}">
                      <a16:colId xmlns:a16="http://schemas.microsoft.com/office/drawing/2014/main" val="20000"/>
                    </a:ext>
                  </a:extLst>
                </a:gridCol>
              </a:tblGrid>
              <a:tr h="353684">
                <a:tc>
                  <a:txBody>
                    <a:bodyPr/>
                    <a:lstStyle/>
                    <a:p>
                      <a:pPr>
                        <a:lnSpc>
                          <a:spcPct val="85000"/>
                        </a:lnSpc>
                      </a:pPr>
                      <a:r>
                        <a:rPr lang="en-US" sz="1400" b="1" i="0">
                          <a:solidFill>
                            <a:schemeClr val="tx1"/>
                          </a:solidFill>
                          <a:latin typeface="+mn-lt"/>
                          <a:ea typeface="Chronicle Display Black" charset="0"/>
                          <a:cs typeface="Chronicle Display Black" charset="0"/>
                        </a:rPr>
                        <a:t>High Level Details:</a:t>
                      </a:r>
                    </a:p>
                  </a:txBody>
                  <a:tcPr marL="457200" anchor="ct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97036">
                <a:tc>
                  <a:txBody>
                    <a:bodyPr/>
                    <a:lstStyle/>
                    <a:p>
                      <a:pPr marL="0" lvl="1" indent="0" algn="l" defTabSz="914126" rtl="0" eaLnBrk="1" latinLnBrk="0" hangingPunct="1"/>
                      <a:r>
                        <a:rPr lang="en-US" sz="1200" i="1" u="sng" kern="1200">
                          <a:solidFill>
                            <a:schemeClr val="dk1"/>
                          </a:solidFill>
                          <a:latin typeface="+mn-lt"/>
                          <a:ea typeface="+mn-ea"/>
                          <a:cs typeface="+mn-cs"/>
                        </a:rPr>
                        <a:t>Model Includes:</a:t>
                      </a:r>
                    </a:p>
                    <a:p>
                      <a:pPr marL="171450" indent="-171450">
                        <a:buFont typeface="Arial" panose="020B0604020202020204" pitchFamily="34" charset="0"/>
                        <a:buChar char="•"/>
                      </a:pPr>
                      <a:r>
                        <a:rPr lang="en-US" sz="1400" i="1"/>
                        <a:t>Baseline Models</a:t>
                      </a:r>
                    </a:p>
                    <a:p>
                      <a:pPr marL="171450" lvl="0" indent="-171450">
                        <a:buFont typeface="Arial" panose="020B0604020202020204" pitchFamily="34" charset="0"/>
                        <a:buChar char="•"/>
                      </a:pPr>
                      <a:r>
                        <a:rPr lang="en-US" sz="1400" i="1"/>
                        <a:t>Neural Network</a:t>
                      </a:r>
                    </a:p>
                    <a:p>
                      <a:pPr marL="171450" lvl="1" indent="-171450" algn="l" rtl="0" eaLnBrk="1" latinLnBrk="0" hangingPunct="1">
                        <a:buFont typeface="Arial"/>
                        <a:buChar char="•"/>
                      </a:pPr>
                      <a:endParaRPr lang="en-US" sz="1200" i="1" u="sng" kern="1200">
                        <a:solidFill>
                          <a:schemeClr val="dk1"/>
                        </a:solidFill>
                        <a:latin typeface="+mn-lt"/>
                        <a:ea typeface="+mn-ea"/>
                        <a:cs typeface="+mn-cs"/>
                      </a:endParaRPr>
                    </a:p>
                    <a:p>
                      <a:pPr marL="0" lvl="1" indent="0"/>
                      <a:endParaRPr lang="en-US" sz="1200" i="1" u="sng"/>
                    </a:p>
                    <a:p>
                      <a:pPr marL="0" lvl="1" indent="0"/>
                      <a:r>
                        <a:rPr lang="en-US" sz="1200" i="1" u="sng"/>
                        <a:t>Data Cleaning Techniques: </a:t>
                      </a:r>
                      <a:endParaRPr lang="en-US" sz="1200" i="1" u="sng">
                        <a:solidFill>
                          <a:srgbClr val="86F200">
                            <a:lumMod val="75000"/>
                          </a:srgbClr>
                        </a:solidFill>
                      </a:endParaRPr>
                    </a:p>
                    <a:p>
                      <a:pPr marL="285750" lvl="0" indent="-285750">
                        <a:buClr>
                          <a:srgbClr val="000000"/>
                        </a:buClr>
                        <a:buFont typeface="Arial,Sans-Serif" panose="020B0604020202020204" pitchFamily="34" charset="0"/>
                        <a:buChar char="•"/>
                      </a:pPr>
                      <a:r>
                        <a:rPr lang="en-US" sz="1400" b="0" i="0" u="none" strike="noStrike" noProof="0">
                          <a:solidFill>
                            <a:srgbClr val="000000"/>
                          </a:solidFill>
                          <a:latin typeface="Calibri"/>
                        </a:rPr>
                        <a:t>Tokenization</a:t>
                      </a:r>
                    </a:p>
                    <a:p>
                      <a:pPr marL="285750" lvl="0" indent="-285750">
                        <a:buClr>
                          <a:srgbClr val="000000"/>
                        </a:buClr>
                        <a:buFont typeface="Arial,Sans-Serif" panose="020B0604020202020204" pitchFamily="34" charset="0"/>
                        <a:buChar char="•"/>
                      </a:pPr>
                      <a:r>
                        <a:rPr lang="en-US" sz="1400" b="0" i="0" u="none" strike="noStrike" noProof="0">
                          <a:solidFill>
                            <a:srgbClr val="000000"/>
                          </a:solidFill>
                          <a:latin typeface="Calibri"/>
                        </a:rPr>
                        <a:t>Term Frequency – Inverse Document Frequency (TF-IDF)</a:t>
                      </a:r>
                      <a:endParaRPr lang="en-US"/>
                    </a:p>
                    <a:p>
                      <a:pPr marL="285750" lvl="0" indent="-285750">
                        <a:buClr>
                          <a:srgbClr val="000000"/>
                        </a:buClr>
                        <a:buFont typeface="Arial,Sans-Serif" panose="020B0604020202020204" pitchFamily="34" charset="0"/>
                        <a:buChar char="•"/>
                      </a:pPr>
                      <a:endParaRPr lang="en-US" sz="1200" b="0" i="1"/>
                    </a:p>
                    <a:p>
                      <a:pPr marL="171450" lvl="1" indent="-171450">
                        <a:buFont typeface="Arial" panose="020B0604020202020204" pitchFamily="34" charset="0"/>
                        <a:buChar char="•"/>
                      </a:pPr>
                      <a:endParaRPr lang="en-US" sz="1200" b="0" i="1"/>
                    </a:p>
                    <a:p>
                      <a:pPr marL="171450" lvl="1" indent="-171450">
                        <a:buFont typeface="Arial" panose="020B0604020202020204" pitchFamily="34" charset="0"/>
                        <a:buChar char="•"/>
                      </a:pPr>
                      <a:endParaRPr lang="en-US" sz="1200" b="0" i="1"/>
                    </a:p>
                    <a:p>
                      <a:pPr marL="0" lvl="1" indent="0">
                        <a:buFont typeface="Arial" panose="020B0604020202020204" pitchFamily="34" charset="0"/>
                        <a:buNone/>
                      </a:pPr>
                      <a:endParaRPr lang="en-US" sz="1200" b="0" i="1" u="sng"/>
                    </a:p>
                    <a:p>
                      <a:pPr marL="0" lvl="1" indent="0"/>
                      <a:r>
                        <a:rPr lang="en-US" sz="1200" b="0" i="1" u="sng"/>
                        <a:t>Data Used</a:t>
                      </a:r>
                      <a:r>
                        <a:rPr lang="en-US" sz="1200" i="1" u="sng"/>
                        <a:t>: </a:t>
                      </a:r>
                    </a:p>
                    <a:p>
                      <a:pPr marL="171450" lvl="1" indent="-171450">
                        <a:buFont typeface="Arial" panose="020B0604020202020204" pitchFamily="34" charset="0"/>
                        <a:buChar char="•"/>
                      </a:pPr>
                      <a:r>
                        <a:rPr lang="en-US" sz="1200" i="1" u="sng">
                          <a:solidFill>
                            <a:srgbClr val="86F200"/>
                          </a:solidFill>
                        </a:rPr>
                        <a:t>Kaggle Twitter Video Game Set</a:t>
                      </a:r>
                    </a:p>
                    <a:p>
                      <a:pPr marL="0" lvl="1" indent="0">
                        <a:buFont typeface="Arial" panose="020B0604020202020204" pitchFamily="34" charset="0"/>
                        <a:buNone/>
                      </a:pPr>
                      <a:endParaRPr lang="en-US" sz="1200" b="0" i="1"/>
                    </a:p>
                  </a:txBody>
                  <a:tcPr marT="182880">
                    <a:lnL w="9525" cap="flat" cmpd="sng" algn="ctr">
                      <a:noFill/>
                      <a:prstDash val="solid"/>
                      <a:round/>
                      <a:headEnd type="none" w="med" len="med"/>
                      <a:tailEnd type="none" w="med" len="med"/>
                    </a:lnL>
                    <a:lnR w="63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14" name="Group 13">
            <a:extLst>
              <a:ext uri="{FF2B5EF4-FFF2-40B4-BE49-F238E27FC236}">
                <a16:creationId xmlns:a16="http://schemas.microsoft.com/office/drawing/2014/main" id="{9BA33571-04C1-4C66-A4C3-F31AD6652D97}"/>
              </a:ext>
            </a:extLst>
          </p:cNvPr>
          <p:cNvGrpSpPr>
            <a:grpSpLocks/>
          </p:cNvGrpSpPr>
          <p:nvPr/>
        </p:nvGrpSpPr>
        <p:grpSpPr>
          <a:xfrm>
            <a:off x="6299657" y="1602731"/>
            <a:ext cx="274320" cy="274320"/>
            <a:chOff x="4944318" y="2356597"/>
            <a:chExt cx="483191" cy="435820"/>
          </a:xfrm>
        </p:grpSpPr>
        <p:sp>
          <p:nvSpPr>
            <p:cNvPr id="15" name="Freeform 102">
              <a:extLst>
                <a:ext uri="{FF2B5EF4-FFF2-40B4-BE49-F238E27FC236}">
                  <a16:creationId xmlns:a16="http://schemas.microsoft.com/office/drawing/2014/main" id="{212CD705-9770-4FF9-A6AA-3E072B33F216}"/>
                </a:ext>
              </a:extLst>
            </p:cNvPr>
            <p:cNvSpPr>
              <a:spLocks/>
            </p:cNvSpPr>
            <p:nvPr/>
          </p:nvSpPr>
          <p:spPr bwMode="auto">
            <a:xfrm>
              <a:off x="4975899" y="2691357"/>
              <a:ext cx="420029" cy="101060"/>
            </a:xfrm>
            <a:custGeom>
              <a:avLst/>
              <a:gdLst>
                <a:gd name="T0" fmla="*/ 4 w 266"/>
                <a:gd name="T1" fmla="*/ 0 h 65"/>
                <a:gd name="T2" fmla="*/ 4 w 266"/>
                <a:gd name="T3" fmla="*/ 0 h 65"/>
                <a:gd name="T4" fmla="*/ 1 w 266"/>
                <a:gd name="T5" fmla="*/ 2 h 65"/>
                <a:gd name="T6" fmla="*/ 0 w 266"/>
                <a:gd name="T7" fmla="*/ 6 h 65"/>
                <a:gd name="T8" fmla="*/ 0 w 266"/>
                <a:gd name="T9" fmla="*/ 59 h 65"/>
                <a:gd name="T10" fmla="*/ 0 w 266"/>
                <a:gd name="T11" fmla="*/ 59 h 65"/>
                <a:gd name="T12" fmla="*/ 1 w 266"/>
                <a:gd name="T13" fmla="*/ 63 h 65"/>
                <a:gd name="T14" fmla="*/ 4 w 266"/>
                <a:gd name="T15" fmla="*/ 65 h 65"/>
                <a:gd name="T16" fmla="*/ 260 w 266"/>
                <a:gd name="T17" fmla="*/ 65 h 65"/>
                <a:gd name="T18" fmla="*/ 260 w 266"/>
                <a:gd name="T19" fmla="*/ 65 h 65"/>
                <a:gd name="T20" fmla="*/ 264 w 266"/>
                <a:gd name="T21" fmla="*/ 63 h 65"/>
                <a:gd name="T22" fmla="*/ 266 w 266"/>
                <a:gd name="T23" fmla="*/ 59 h 65"/>
                <a:gd name="T24" fmla="*/ 266 w 266"/>
                <a:gd name="T25" fmla="*/ 6 h 65"/>
                <a:gd name="T26" fmla="*/ 266 w 266"/>
                <a:gd name="T27" fmla="*/ 6 h 65"/>
                <a:gd name="T28" fmla="*/ 264 w 266"/>
                <a:gd name="T29" fmla="*/ 2 h 65"/>
                <a:gd name="T30" fmla="*/ 260 w 266"/>
                <a:gd name="T31" fmla="*/ 0 h 65"/>
                <a:gd name="T32" fmla="*/ 157 w 266"/>
                <a:gd name="T33" fmla="*/ 0 h 65"/>
                <a:gd name="T34" fmla="*/ 157 w 266"/>
                <a:gd name="T35" fmla="*/ 10 h 65"/>
                <a:gd name="T36" fmla="*/ 157 w 266"/>
                <a:gd name="T37" fmla="*/ 10 h 65"/>
                <a:gd name="T38" fmla="*/ 156 w 266"/>
                <a:gd name="T39" fmla="*/ 14 h 65"/>
                <a:gd name="T40" fmla="*/ 152 w 266"/>
                <a:gd name="T41" fmla="*/ 15 h 65"/>
                <a:gd name="T42" fmla="*/ 113 w 266"/>
                <a:gd name="T43" fmla="*/ 15 h 65"/>
                <a:gd name="T44" fmla="*/ 113 w 266"/>
                <a:gd name="T45" fmla="*/ 15 h 65"/>
                <a:gd name="T46" fmla="*/ 109 w 266"/>
                <a:gd name="T47" fmla="*/ 14 h 65"/>
                <a:gd name="T48" fmla="*/ 107 w 266"/>
                <a:gd name="T49" fmla="*/ 10 h 65"/>
                <a:gd name="T50" fmla="*/ 107 w 266"/>
                <a:gd name="T51" fmla="*/ 0 h 65"/>
                <a:gd name="T52" fmla="*/ 4 w 266"/>
                <a:gd name="T5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6" h="65">
                  <a:moveTo>
                    <a:pt x="4" y="0"/>
                  </a:moveTo>
                  <a:lnTo>
                    <a:pt x="4" y="0"/>
                  </a:lnTo>
                  <a:lnTo>
                    <a:pt x="1" y="2"/>
                  </a:lnTo>
                  <a:lnTo>
                    <a:pt x="0" y="6"/>
                  </a:lnTo>
                  <a:lnTo>
                    <a:pt x="0" y="59"/>
                  </a:lnTo>
                  <a:lnTo>
                    <a:pt x="0" y="59"/>
                  </a:lnTo>
                  <a:lnTo>
                    <a:pt x="1" y="63"/>
                  </a:lnTo>
                  <a:lnTo>
                    <a:pt x="4" y="65"/>
                  </a:lnTo>
                  <a:lnTo>
                    <a:pt x="260" y="65"/>
                  </a:lnTo>
                  <a:lnTo>
                    <a:pt x="260" y="65"/>
                  </a:lnTo>
                  <a:lnTo>
                    <a:pt x="264" y="63"/>
                  </a:lnTo>
                  <a:lnTo>
                    <a:pt x="266" y="59"/>
                  </a:lnTo>
                  <a:lnTo>
                    <a:pt x="266" y="6"/>
                  </a:lnTo>
                  <a:lnTo>
                    <a:pt x="266" y="6"/>
                  </a:lnTo>
                  <a:lnTo>
                    <a:pt x="264" y="2"/>
                  </a:lnTo>
                  <a:lnTo>
                    <a:pt x="260" y="0"/>
                  </a:lnTo>
                  <a:lnTo>
                    <a:pt x="157" y="0"/>
                  </a:lnTo>
                  <a:lnTo>
                    <a:pt x="157" y="10"/>
                  </a:lnTo>
                  <a:lnTo>
                    <a:pt x="157" y="10"/>
                  </a:lnTo>
                  <a:lnTo>
                    <a:pt x="156" y="14"/>
                  </a:lnTo>
                  <a:lnTo>
                    <a:pt x="152" y="15"/>
                  </a:lnTo>
                  <a:lnTo>
                    <a:pt x="113" y="15"/>
                  </a:lnTo>
                  <a:lnTo>
                    <a:pt x="113" y="15"/>
                  </a:lnTo>
                  <a:lnTo>
                    <a:pt x="109" y="14"/>
                  </a:lnTo>
                  <a:lnTo>
                    <a:pt x="107" y="10"/>
                  </a:lnTo>
                  <a:lnTo>
                    <a:pt x="107"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6" name="Freeform 103">
              <a:extLst>
                <a:ext uri="{FF2B5EF4-FFF2-40B4-BE49-F238E27FC236}">
                  <a16:creationId xmlns:a16="http://schemas.microsoft.com/office/drawing/2014/main" id="{744FA104-BCB9-4821-87F2-3145310175A5}"/>
                </a:ext>
              </a:extLst>
            </p:cNvPr>
            <p:cNvSpPr>
              <a:spLocks noEditPoints="1"/>
            </p:cNvSpPr>
            <p:nvPr/>
          </p:nvSpPr>
          <p:spPr bwMode="auto">
            <a:xfrm>
              <a:off x="4944318" y="2356597"/>
              <a:ext cx="483191" cy="318970"/>
            </a:xfrm>
            <a:custGeom>
              <a:avLst/>
              <a:gdLst>
                <a:gd name="T0" fmla="*/ 301 w 306"/>
                <a:gd name="T1" fmla="*/ 30 h 203"/>
                <a:gd name="T2" fmla="*/ 207 w 306"/>
                <a:gd name="T3" fmla="*/ 30 h 203"/>
                <a:gd name="T4" fmla="*/ 207 w 306"/>
                <a:gd name="T5" fmla="*/ 6 h 203"/>
                <a:gd name="T6" fmla="*/ 207 w 306"/>
                <a:gd name="T7" fmla="*/ 6 h 203"/>
                <a:gd name="T8" fmla="*/ 205 w 306"/>
                <a:gd name="T9" fmla="*/ 1 h 203"/>
                <a:gd name="T10" fmla="*/ 201 w 306"/>
                <a:gd name="T11" fmla="*/ 0 h 203"/>
                <a:gd name="T12" fmla="*/ 103 w 306"/>
                <a:gd name="T13" fmla="*/ 0 h 203"/>
                <a:gd name="T14" fmla="*/ 103 w 306"/>
                <a:gd name="T15" fmla="*/ 0 h 203"/>
                <a:gd name="T16" fmla="*/ 99 w 306"/>
                <a:gd name="T17" fmla="*/ 1 h 203"/>
                <a:gd name="T18" fmla="*/ 98 w 306"/>
                <a:gd name="T19" fmla="*/ 6 h 203"/>
                <a:gd name="T20" fmla="*/ 98 w 306"/>
                <a:gd name="T21" fmla="*/ 30 h 203"/>
                <a:gd name="T22" fmla="*/ 5 w 306"/>
                <a:gd name="T23" fmla="*/ 30 h 203"/>
                <a:gd name="T24" fmla="*/ 5 w 306"/>
                <a:gd name="T25" fmla="*/ 30 h 203"/>
                <a:gd name="T26" fmla="*/ 1 w 306"/>
                <a:gd name="T27" fmla="*/ 31 h 203"/>
                <a:gd name="T28" fmla="*/ 0 w 306"/>
                <a:gd name="T29" fmla="*/ 35 h 203"/>
                <a:gd name="T30" fmla="*/ 0 w 306"/>
                <a:gd name="T31" fmla="*/ 198 h 203"/>
                <a:gd name="T32" fmla="*/ 0 w 306"/>
                <a:gd name="T33" fmla="*/ 198 h 203"/>
                <a:gd name="T34" fmla="*/ 1 w 306"/>
                <a:gd name="T35" fmla="*/ 200 h 203"/>
                <a:gd name="T36" fmla="*/ 5 w 306"/>
                <a:gd name="T37" fmla="*/ 203 h 203"/>
                <a:gd name="T38" fmla="*/ 127 w 306"/>
                <a:gd name="T39" fmla="*/ 203 h 203"/>
                <a:gd name="T40" fmla="*/ 127 w 306"/>
                <a:gd name="T41" fmla="*/ 183 h 203"/>
                <a:gd name="T42" fmla="*/ 127 w 306"/>
                <a:gd name="T43" fmla="*/ 183 h 203"/>
                <a:gd name="T44" fmla="*/ 129 w 306"/>
                <a:gd name="T45" fmla="*/ 179 h 203"/>
                <a:gd name="T46" fmla="*/ 133 w 306"/>
                <a:gd name="T47" fmla="*/ 177 h 203"/>
                <a:gd name="T48" fmla="*/ 172 w 306"/>
                <a:gd name="T49" fmla="*/ 177 h 203"/>
                <a:gd name="T50" fmla="*/ 172 w 306"/>
                <a:gd name="T51" fmla="*/ 177 h 203"/>
                <a:gd name="T52" fmla="*/ 176 w 306"/>
                <a:gd name="T53" fmla="*/ 179 h 203"/>
                <a:gd name="T54" fmla="*/ 177 w 306"/>
                <a:gd name="T55" fmla="*/ 183 h 203"/>
                <a:gd name="T56" fmla="*/ 177 w 306"/>
                <a:gd name="T57" fmla="*/ 203 h 203"/>
                <a:gd name="T58" fmla="*/ 301 w 306"/>
                <a:gd name="T59" fmla="*/ 203 h 203"/>
                <a:gd name="T60" fmla="*/ 301 w 306"/>
                <a:gd name="T61" fmla="*/ 203 h 203"/>
                <a:gd name="T62" fmla="*/ 303 w 306"/>
                <a:gd name="T63" fmla="*/ 200 h 203"/>
                <a:gd name="T64" fmla="*/ 306 w 306"/>
                <a:gd name="T65" fmla="*/ 198 h 203"/>
                <a:gd name="T66" fmla="*/ 306 w 306"/>
                <a:gd name="T67" fmla="*/ 35 h 203"/>
                <a:gd name="T68" fmla="*/ 306 w 306"/>
                <a:gd name="T69" fmla="*/ 35 h 203"/>
                <a:gd name="T70" fmla="*/ 303 w 306"/>
                <a:gd name="T71" fmla="*/ 31 h 203"/>
                <a:gd name="T72" fmla="*/ 301 w 306"/>
                <a:gd name="T73" fmla="*/ 30 h 203"/>
                <a:gd name="T74" fmla="*/ 301 w 306"/>
                <a:gd name="T75" fmla="*/ 30 h 203"/>
                <a:gd name="T76" fmla="*/ 197 w 306"/>
                <a:gd name="T77" fmla="*/ 30 h 203"/>
                <a:gd name="T78" fmla="*/ 108 w 306"/>
                <a:gd name="T79" fmla="*/ 30 h 203"/>
                <a:gd name="T80" fmla="*/ 108 w 306"/>
                <a:gd name="T81" fmla="*/ 10 h 203"/>
                <a:gd name="T82" fmla="*/ 197 w 306"/>
                <a:gd name="T83" fmla="*/ 10 h 203"/>
                <a:gd name="T84" fmla="*/ 197 w 306"/>
                <a:gd name="T85" fmla="*/ 3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6" h="203">
                  <a:moveTo>
                    <a:pt x="301" y="30"/>
                  </a:moveTo>
                  <a:lnTo>
                    <a:pt x="207" y="30"/>
                  </a:lnTo>
                  <a:lnTo>
                    <a:pt x="207" y="6"/>
                  </a:lnTo>
                  <a:lnTo>
                    <a:pt x="207" y="6"/>
                  </a:lnTo>
                  <a:lnTo>
                    <a:pt x="205" y="1"/>
                  </a:lnTo>
                  <a:lnTo>
                    <a:pt x="201" y="0"/>
                  </a:lnTo>
                  <a:lnTo>
                    <a:pt x="103" y="0"/>
                  </a:lnTo>
                  <a:lnTo>
                    <a:pt x="103" y="0"/>
                  </a:lnTo>
                  <a:lnTo>
                    <a:pt x="99" y="1"/>
                  </a:lnTo>
                  <a:lnTo>
                    <a:pt x="98" y="6"/>
                  </a:lnTo>
                  <a:lnTo>
                    <a:pt x="98" y="30"/>
                  </a:lnTo>
                  <a:lnTo>
                    <a:pt x="5" y="30"/>
                  </a:lnTo>
                  <a:lnTo>
                    <a:pt x="5" y="30"/>
                  </a:lnTo>
                  <a:lnTo>
                    <a:pt x="1" y="31"/>
                  </a:lnTo>
                  <a:lnTo>
                    <a:pt x="0" y="35"/>
                  </a:lnTo>
                  <a:lnTo>
                    <a:pt x="0" y="198"/>
                  </a:lnTo>
                  <a:lnTo>
                    <a:pt x="0" y="198"/>
                  </a:lnTo>
                  <a:lnTo>
                    <a:pt x="1" y="200"/>
                  </a:lnTo>
                  <a:lnTo>
                    <a:pt x="5" y="203"/>
                  </a:lnTo>
                  <a:lnTo>
                    <a:pt x="127" y="203"/>
                  </a:lnTo>
                  <a:lnTo>
                    <a:pt x="127" y="183"/>
                  </a:lnTo>
                  <a:lnTo>
                    <a:pt x="127" y="183"/>
                  </a:lnTo>
                  <a:lnTo>
                    <a:pt x="129" y="179"/>
                  </a:lnTo>
                  <a:lnTo>
                    <a:pt x="133" y="177"/>
                  </a:lnTo>
                  <a:lnTo>
                    <a:pt x="172" y="177"/>
                  </a:lnTo>
                  <a:lnTo>
                    <a:pt x="172" y="177"/>
                  </a:lnTo>
                  <a:lnTo>
                    <a:pt x="176" y="179"/>
                  </a:lnTo>
                  <a:lnTo>
                    <a:pt x="177" y="183"/>
                  </a:lnTo>
                  <a:lnTo>
                    <a:pt x="177" y="203"/>
                  </a:lnTo>
                  <a:lnTo>
                    <a:pt x="301" y="203"/>
                  </a:lnTo>
                  <a:lnTo>
                    <a:pt x="301" y="203"/>
                  </a:lnTo>
                  <a:lnTo>
                    <a:pt x="303" y="200"/>
                  </a:lnTo>
                  <a:lnTo>
                    <a:pt x="306" y="198"/>
                  </a:lnTo>
                  <a:lnTo>
                    <a:pt x="306" y="35"/>
                  </a:lnTo>
                  <a:lnTo>
                    <a:pt x="306" y="35"/>
                  </a:lnTo>
                  <a:lnTo>
                    <a:pt x="303" y="31"/>
                  </a:lnTo>
                  <a:lnTo>
                    <a:pt x="301" y="30"/>
                  </a:lnTo>
                  <a:lnTo>
                    <a:pt x="301" y="30"/>
                  </a:lnTo>
                  <a:close/>
                  <a:moveTo>
                    <a:pt x="197" y="30"/>
                  </a:moveTo>
                  <a:lnTo>
                    <a:pt x="108" y="30"/>
                  </a:lnTo>
                  <a:lnTo>
                    <a:pt x="108" y="10"/>
                  </a:lnTo>
                  <a:lnTo>
                    <a:pt x="197" y="10"/>
                  </a:lnTo>
                  <a:lnTo>
                    <a:pt x="19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7" name="Text Placeholder 3">
            <a:extLst>
              <a:ext uri="{FF2B5EF4-FFF2-40B4-BE49-F238E27FC236}">
                <a16:creationId xmlns:a16="http://schemas.microsoft.com/office/drawing/2014/main" id="{1D15A043-B225-4A10-8AE7-761674D74748}"/>
              </a:ext>
            </a:extLst>
          </p:cNvPr>
          <p:cNvSpPr txBox="1">
            <a:spLocks/>
          </p:cNvSpPr>
          <p:nvPr/>
        </p:nvSpPr>
        <p:spPr>
          <a:xfrm>
            <a:off x="916955" y="1303654"/>
            <a:ext cx="3696020" cy="3510258"/>
          </a:xfrm>
          <a:prstGeom prst="rect">
            <a:avLst/>
          </a:prstGeom>
          <a:noFill/>
        </p:spPr>
        <p:txBody>
          <a:bodyPr/>
          <a:lstStyle>
            <a:lvl1pPr marL="342900" indent="-342900" algn="l" defTabSz="457200" rtl="0" eaLnBrk="1" latinLnBrk="0" hangingPunct="1">
              <a:spcBef>
                <a:spcPct val="20000"/>
              </a:spcBef>
              <a:buFont typeface="Wingdings" panose="05000000000000000000" pitchFamily="2" charset="2"/>
              <a:buChar char="§"/>
              <a:defRPr sz="2000" kern="1200">
                <a:solidFill>
                  <a:schemeClr val="tx1"/>
                </a:solidFill>
                <a:latin typeface="+mn-lt"/>
                <a:ea typeface="+mn-ea"/>
                <a:cs typeface="Marsfont"/>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arsfont"/>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arsfont"/>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arsfont"/>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arsfon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179388" rtl="0" eaLnBrk="1" fontAlgn="auto" latinLnBrk="0" hangingPunct="1">
              <a:lnSpc>
                <a:spcPct val="100000"/>
              </a:lnSpc>
              <a:spcBef>
                <a:spcPts val="1200"/>
              </a:spcBef>
              <a:spcAft>
                <a:spcPts val="0"/>
              </a:spcAft>
              <a:buClrTx/>
              <a:buSzTx/>
              <a:buFont typeface="Wingdings" panose="05000000000000000000" pitchFamily="2" charset="2"/>
              <a:buNone/>
              <a:tabLst>
                <a:tab pos="169863" algn="l"/>
                <a:tab pos="403225" algn="l"/>
                <a:tab pos="914400" algn="l"/>
                <a:tab pos="1262063" algn="l"/>
                <a:tab pos="1538288" algn="l"/>
              </a:tabLst>
              <a:defRPr/>
            </a:pPr>
            <a:r>
              <a:rPr kumimoji="0" lang="en-US" sz="1400" b="1" i="0" u="none" strike="noStrike" kern="1200" cap="none" spc="0" normalizeH="0" baseline="0" noProof="0">
                <a:ln>
                  <a:noFill/>
                </a:ln>
                <a:solidFill>
                  <a:srgbClr val="000000"/>
                </a:solidFill>
                <a:effectLst/>
                <a:uLnTx/>
                <a:uFillTx/>
                <a:latin typeface="Open Sans"/>
                <a:ea typeface="+mn-ea"/>
                <a:cs typeface="Times New Roman" pitchFamily="18" charset="0"/>
              </a:rPr>
              <a:t>Objective: </a:t>
            </a:r>
            <a:r>
              <a:rPr kumimoji="0" lang="en-US" sz="1400" b="0" i="0" u="none" strike="noStrike" kern="1200" cap="none" spc="0" normalizeH="0" baseline="0" noProof="0">
                <a:ln>
                  <a:noFill/>
                </a:ln>
                <a:solidFill>
                  <a:prstClr val="black"/>
                </a:solidFill>
                <a:effectLst/>
                <a:uLnTx/>
                <a:uFillTx/>
                <a:latin typeface="Open Sans"/>
                <a:ea typeface="+mn-ea"/>
                <a:cs typeface="Times New Roman" pitchFamily="18" charset="0"/>
              </a:rPr>
              <a:t>Provide leading</a:t>
            </a:r>
            <a:r>
              <a:rPr lang="en-US" sz="1400">
                <a:solidFill>
                  <a:prstClr val="black"/>
                </a:solidFill>
                <a:latin typeface="Open Sans"/>
                <a:cs typeface="Times New Roman" pitchFamily="18" charset="0"/>
              </a:rPr>
              <a:t> and in-time insights to videogame developers to help them thrive in an accelerating market.</a:t>
            </a:r>
            <a:endParaRPr kumimoji="0" lang="en-US" sz="1400" b="0" i="0" u="none" strike="noStrike" kern="1200" cap="none" spc="0" normalizeH="0" baseline="0" noProof="0">
              <a:ln>
                <a:noFill/>
              </a:ln>
              <a:solidFill>
                <a:prstClr val="black"/>
              </a:solidFill>
              <a:effectLst/>
              <a:uLnTx/>
              <a:uFillTx/>
              <a:latin typeface="Open Sans"/>
              <a:ea typeface="+mn-ea"/>
              <a:cs typeface="Times New Roman" pitchFamily="18" charset="0"/>
            </a:endParaRPr>
          </a:p>
          <a:p>
            <a:pPr marL="0" marR="0" lvl="0" indent="0" algn="l" defTabSz="179388" rtl="0" eaLnBrk="1" fontAlgn="auto" latinLnBrk="0" hangingPunct="1">
              <a:lnSpc>
                <a:spcPct val="100000"/>
              </a:lnSpc>
              <a:spcBef>
                <a:spcPts val="1200"/>
              </a:spcBef>
              <a:spcAft>
                <a:spcPts val="0"/>
              </a:spcAft>
              <a:buClrTx/>
              <a:buSzTx/>
              <a:buFont typeface="Wingdings" panose="05000000000000000000" pitchFamily="2" charset="2"/>
              <a:buNone/>
              <a:tabLst>
                <a:tab pos="169863" algn="l"/>
                <a:tab pos="403225" algn="l"/>
                <a:tab pos="914400" algn="l"/>
                <a:tab pos="1262063" algn="l"/>
                <a:tab pos="1538288" algn="l"/>
              </a:tabLst>
              <a:defRPr/>
            </a:pPr>
            <a:r>
              <a:rPr kumimoji="0" lang="en-US" sz="1400" b="1" i="0" u="none" strike="noStrike" kern="1200" cap="none" spc="0" normalizeH="0" baseline="0" noProof="0">
                <a:ln>
                  <a:noFill/>
                </a:ln>
                <a:solidFill>
                  <a:srgbClr val="000000"/>
                </a:solidFill>
                <a:effectLst/>
                <a:uLnTx/>
                <a:uFillTx/>
                <a:latin typeface="Open Sans"/>
                <a:ea typeface="+mn-ea"/>
                <a:cs typeface="Times New Roman" pitchFamily="18" charset="0"/>
              </a:rPr>
              <a:t>Key Drivers:  </a:t>
            </a:r>
          </a:p>
          <a:p>
            <a:pPr marL="627063" marR="0" lvl="3" indent="-200025" algn="l" defTabSz="179388" rtl="0" eaLnBrk="1" fontAlgn="auto" latinLnBrk="0" hangingPunct="1">
              <a:lnSpc>
                <a:spcPct val="100000"/>
              </a:lnSpc>
              <a:spcBef>
                <a:spcPts val="1200"/>
              </a:spcBef>
              <a:spcAft>
                <a:spcPts val="0"/>
              </a:spcAft>
              <a:buClrTx/>
              <a:buSzTx/>
              <a:buFont typeface="Arial" panose="020B0604020202020204" pitchFamily="34" charset="0"/>
              <a:buChar char="•"/>
              <a:tabLst>
                <a:tab pos="169863" algn="l"/>
                <a:tab pos="403225" algn="l"/>
                <a:tab pos="914400" algn="l"/>
                <a:tab pos="1262063" algn="l"/>
                <a:tab pos="1538288" algn="l"/>
              </a:tabLst>
              <a:defRPr/>
            </a:pPr>
            <a:r>
              <a:rPr kumimoji="0" lang="en-US" sz="1400" b="1" i="0" u="none" strike="noStrike" kern="1200" cap="none" spc="0" normalizeH="0" baseline="0" noProof="0">
                <a:ln>
                  <a:noFill/>
                </a:ln>
                <a:solidFill>
                  <a:prstClr val="black"/>
                </a:solidFill>
                <a:effectLst/>
                <a:uLnTx/>
                <a:uFillTx/>
                <a:latin typeface="Open Sans"/>
                <a:ea typeface="+mn-ea"/>
                <a:cs typeface="Times New Roman" pitchFamily="18" charset="0"/>
              </a:rPr>
              <a:t>Industry: </a:t>
            </a:r>
          </a:p>
          <a:p>
            <a:pPr marL="427038" marR="0" lvl="3" indent="0" algn="l" defTabSz="179388" rtl="0" eaLnBrk="1" fontAlgn="auto" latinLnBrk="0" hangingPunct="1">
              <a:lnSpc>
                <a:spcPct val="100000"/>
              </a:lnSpc>
              <a:spcBef>
                <a:spcPts val="1200"/>
              </a:spcBef>
              <a:spcAft>
                <a:spcPts val="0"/>
              </a:spcAft>
              <a:buClrTx/>
              <a:buSzTx/>
              <a:buNone/>
              <a:tabLst>
                <a:tab pos="169863" algn="l"/>
                <a:tab pos="403225" algn="l"/>
                <a:tab pos="914400" algn="l"/>
                <a:tab pos="1262063" algn="l"/>
                <a:tab pos="1538288" algn="l"/>
              </a:tabLst>
              <a:defRPr/>
            </a:pPr>
            <a:r>
              <a:rPr kumimoji="0" lang="en-US" sz="1400" b="0" i="0" u="none" strike="noStrike" kern="1200" cap="none" spc="0" normalizeH="0" baseline="0" noProof="0">
                <a:ln>
                  <a:noFill/>
                </a:ln>
                <a:solidFill>
                  <a:prstClr val="black"/>
                </a:solidFill>
                <a:effectLst/>
                <a:uLnTx/>
                <a:uFillTx/>
                <a:latin typeface="Open Sans"/>
                <a:ea typeface="+mn-ea"/>
                <a:cs typeface="Times New Roman" pitchFamily="18" charset="0"/>
              </a:rPr>
              <a:t>Significant Growth and popularity driven by increasing accessibility, new market entries, and large volume of consumers.</a:t>
            </a:r>
            <a:endParaRPr lang="en-US" sz="1400">
              <a:solidFill>
                <a:prstClr val="black"/>
              </a:solidFill>
              <a:latin typeface="Open Sans"/>
              <a:cs typeface="Times New Roman" pitchFamily="18" charset="0"/>
            </a:endParaRPr>
          </a:p>
          <a:p>
            <a:pPr marL="627063" marR="0" lvl="3" indent="-200025" algn="l" defTabSz="179388" rtl="0" eaLnBrk="1" fontAlgn="auto" latinLnBrk="0" hangingPunct="1">
              <a:lnSpc>
                <a:spcPct val="100000"/>
              </a:lnSpc>
              <a:spcBef>
                <a:spcPts val="1200"/>
              </a:spcBef>
              <a:spcAft>
                <a:spcPts val="0"/>
              </a:spcAft>
              <a:buClrTx/>
              <a:buSzTx/>
              <a:buFont typeface="Arial" panose="020B0604020202020204" pitchFamily="34" charset="0"/>
              <a:buChar char="•"/>
              <a:tabLst>
                <a:tab pos="169863" algn="l"/>
                <a:tab pos="403225" algn="l"/>
                <a:tab pos="914400" algn="l"/>
                <a:tab pos="1262063" algn="l"/>
                <a:tab pos="1538288" algn="l"/>
              </a:tabLst>
              <a:defRPr/>
            </a:pPr>
            <a:r>
              <a:rPr kumimoji="0" lang="en-US" sz="1400" b="1" i="0" u="none" strike="noStrike" kern="1200" cap="none" spc="0" normalizeH="0" baseline="0" noProof="0">
                <a:ln>
                  <a:noFill/>
                </a:ln>
                <a:solidFill>
                  <a:prstClr val="black"/>
                </a:solidFill>
                <a:effectLst/>
                <a:uLnTx/>
                <a:uFillTx/>
                <a:latin typeface="Open Sans"/>
                <a:ea typeface="+mn-ea"/>
                <a:cs typeface="Times New Roman" pitchFamily="18" charset="0"/>
              </a:rPr>
              <a:t>Business Model:</a:t>
            </a:r>
            <a:endParaRPr lang="en-US" sz="1400" b="1">
              <a:solidFill>
                <a:prstClr val="black"/>
              </a:solidFill>
              <a:latin typeface="Open Sans"/>
              <a:cs typeface="Times New Roman" pitchFamily="18" charset="0"/>
            </a:endParaRPr>
          </a:p>
          <a:p>
            <a:pPr marL="427038" marR="0" lvl="3" indent="0" algn="l" defTabSz="179388" rtl="0" eaLnBrk="1" fontAlgn="auto" latinLnBrk="0" hangingPunct="1">
              <a:lnSpc>
                <a:spcPct val="100000"/>
              </a:lnSpc>
              <a:spcBef>
                <a:spcPts val="1200"/>
              </a:spcBef>
              <a:spcAft>
                <a:spcPts val="0"/>
              </a:spcAft>
              <a:buClrTx/>
              <a:buSzTx/>
              <a:buNone/>
              <a:tabLst>
                <a:tab pos="169863" algn="l"/>
                <a:tab pos="403225" algn="l"/>
                <a:tab pos="914400" algn="l"/>
                <a:tab pos="1262063" algn="l"/>
                <a:tab pos="1538288" algn="l"/>
              </a:tabLst>
              <a:defRPr/>
            </a:pPr>
            <a:r>
              <a:rPr kumimoji="0" lang="en-US" sz="1400" b="0" i="0" u="none" strike="noStrike" kern="1200" cap="none" spc="0" normalizeH="0" baseline="0" noProof="0">
                <a:ln>
                  <a:noFill/>
                </a:ln>
                <a:solidFill>
                  <a:prstClr val="black"/>
                </a:solidFill>
                <a:effectLst/>
                <a:uLnTx/>
                <a:uFillTx/>
                <a:latin typeface="Open Sans"/>
                <a:ea typeface="+mn-ea"/>
                <a:cs typeface="Times New Roman" pitchFamily="18" charset="0"/>
              </a:rPr>
              <a:t>Use and leverage statistical</a:t>
            </a:r>
            <a:r>
              <a:rPr lang="en-US" sz="1400">
                <a:solidFill>
                  <a:prstClr val="black"/>
                </a:solidFill>
                <a:latin typeface="Open Sans"/>
                <a:cs typeface="Times New Roman" pitchFamily="18" charset="0"/>
              </a:rPr>
              <a:t>ly built AI models to provide developers with real-time feedback and sentiment analysis on their games from one of the most popular social media platforms around. </a:t>
            </a:r>
            <a:endParaRPr kumimoji="0" lang="en-US" sz="1400" b="0" i="0" u="none" strike="noStrike" kern="1200" cap="none" spc="0" normalizeH="0" baseline="0" noProof="0">
              <a:ln>
                <a:noFill/>
              </a:ln>
              <a:solidFill>
                <a:prstClr val="black"/>
              </a:solidFill>
              <a:effectLst/>
              <a:uLnTx/>
              <a:uFillTx/>
              <a:latin typeface="Open Sans"/>
              <a:ea typeface="+mn-ea"/>
              <a:cs typeface="Times New Roman" pitchFamily="18" charset="0"/>
            </a:endParaRPr>
          </a:p>
        </p:txBody>
      </p:sp>
      <p:grpSp>
        <p:nvGrpSpPr>
          <p:cNvPr id="18" name="Group 432">
            <a:extLst>
              <a:ext uri="{FF2B5EF4-FFF2-40B4-BE49-F238E27FC236}">
                <a16:creationId xmlns:a16="http://schemas.microsoft.com/office/drawing/2014/main" id="{C945575D-505D-44F0-AD10-51511F3479D2}"/>
              </a:ext>
            </a:extLst>
          </p:cNvPr>
          <p:cNvGrpSpPr>
            <a:grpSpLocks/>
          </p:cNvGrpSpPr>
          <p:nvPr/>
        </p:nvGrpSpPr>
        <p:grpSpPr bwMode="auto">
          <a:xfrm>
            <a:off x="175386" y="1418537"/>
            <a:ext cx="665879" cy="563302"/>
            <a:chOff x="3505" y="1546"/>
            <a:chExt cx="340" cy="341"/>
          </a:xfrm>
          <a:solidFill>
            <a:schemeClr val="tx1"/>
          </a:solidFill>
        </p:grpSpPr>
        <p:sp>
          <p:nvSpPr>
            <p:cNvPr id="19" name="Freeform 433">
              <a:extLst>
                <a:ext uri="{FF2B5EF4-FFF2-40B4-BE49-F238E27FC236}">
                  <a16:creationId xmlns:a16="http://schemas.microsoft.com/office/drawing/2014/main" id="{6A0439B7-2673-475D-913A-FFAFE335057E}"/>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 name="Freeform 434">
              <a:extLst>
                <a:ext uri="{FF2B5EF4-FFF2-40B4-BE49-F238E27FC236}">
                  <a16:creationId xmlns:a16="http://schemas.microsoft.com/office/drawing/2014/main" id="{B1741B65-2BB4-4646-9970-BC5DE372A5D5}"/>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21" name="Group 614">
            <a:extLst>
              <a:ext uri="{FF2B5EF4-FFF2-40B4-BE49-F238E27FC236}">
                <a16:creationId xmlns:a16="http://schemas.microsoft.com/office/drawing/2014/main" id="{4DD7410D-7EC7-4F79-89D9-B7E939DD65D9}"/>
              </a:ext>
            </a:extLst>
          </p:cNvPr>
          <p:cNvGrpSpPr>
            <a:grpSpLocks/>
          </p:cNvGrpSpPr>
          <p:nvPr/>
        </p:nvGrpSpPr>
        <p:grpSpPr bwMode="auto">
          <a:xfrm>
            <a:off x="175364" y="3429047"/>
            <a:ext cx="665877" cy="563308"/>
            <a:chOff x="3780" y="2658"/>
            <a:chExt cx="340" cy="340"/>
          </a:xfrm>
          <a:solidFill>
            <a:schemeClr val="tx1"/>
          </a:solidFill>
        </p:grpSpPr>
        <p:sp>
          <p:nvSpPr>
            <p:cNvPr id="22" name="Freeform 615">
              <a:extLst>
                <a:ext uri="{FF2B5EF4-FFF2-40B4-BE49-F238E27FC236}">
                  <a16:creationId xmlns:a16="http://schemas.microsoft.com/office/drawing/2014/main" id="{8D7DA275-F3F5-4517-B8E5-7F1B1E042228}"/>
                </a:ext>
              </a:extLst>
            </p:cNvPr>
            <p:cNvSpPr>
              <a:spLocks/>
            </p:cNvSpPr>
            <p:nvPr/>
          </p:nvSpPr>
          <p:spPr bwMode="auto">
            <a:xfrm>
              <a:off x="3858" y="2799"/>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 name="Freeform 616">
              <a:extLst>
                <a:ext uri="{FF2B5EF4-FFF2-40B4-BE49-F238E27FC236}">
                  <a16:creationId xmlns:a16="http://schemas.microsoft.com/office/drawing/2014/main" id="{F2180993-4DDF-475B-AC8A-5566A7DB2214}"/>
                </a:ext>
              </a:extLst>
            </p:cNvPr>
            <p:cNvSpPr>
              <a:spLocks/>
            </p:cNvSpPr>
            <p:nvPr/>
          </p:nvSpPr>
          <p:spPr bwMode="auto">
            <a:xfrm>
              <a:off x="3858" y="2757"/>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 name="Freeform 617">
              <a:extLst>
                <a:ext uri="{FF2B5EF4-FFF2-40B4-BE49-F238E27FC236}">
                  <a16:creationId xmlns:a16="http://schemas.microsoft.com/office/drawing/2014/main" id="{F04FA8AF-BB64-4243-BFE9-DBFACF891540}"/>
                </a:ext>
              </a:extLst>
            </p:cNvPr>
            <p:cNvSpPr>
              <a:spLocks/>
            </p:cNvSpPr>
            <p:nvPr/>
          </p:nvSpPr>
          <p:spPr bwMode="auto">
            <a:xfrm>
              <a:off x="3858" y="2842"/>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 name="Freeform 618">
              <a:extLst>
                <a:ext uri="{FF2B5EF4-FFF2-40B4-BE49-F238E27FC236}">
                  <a16:creationId xmlns:a16="http://schemas.microsoft.com/office/drawing/2014/main" id="{1B9F67E5-02F0-4C1D-971E-38C873626A5D}"/>
                </a:ext>
              </a:extLst>
            </p:cNvPr>
            <p:cNvSpPr>
              <a:spLocks/>
            </p:cNvSpPr>
            <p:nvPr/>
          </p:nvSpPr>
          <p:spPr bwMode="auto">
            <a:xfrm>
              <a:off x="3907" y="2799"/>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6" name="Freeform 619">
              <a:extLst>
                <a:ext uri="{FF2B5EF4-FFF2-40B4-BE49-F238E27FC236}">
                  <a16:creationId xmlns:a16="http://schemas.microsoft.com/office/drawing/2014/main" id="{189E2232-8ADD-4745-80FD-AAE0C3B5D4A4}"/>
                </a:ext>
              </a:extLst>
            </p:cNvPr>
            <p:cNvSpPr>
              <a:spLocks/>
            </p:cNvSpPr>
            <p:nvPr/>
          </p:nvSpPr>
          <p:spPr bwMode="auto">
            <a:xfrm>
              <a:off x="3907" y="2757"/>
              <a:ext cx="135" cy="14"/>
            </a:xfrm>
            <a:custGeom>
              <a:avLst/>
              <a:gdLst>
                <a:gd name="T0" fmla="*/ 10 w 202"/>
                <a:gd name="T1" fmla="*/ 21 h 21"/>
                <a:gd name="T2" fmla="*/ 192 w 202"/>
                <a:gd name="T3" fmla="*/ 21 h 21"/>
                <a:gd name="T4" fmla="*/ 202 w 202"/>
                <a:gd name="T5" fmla="*/ 11 h 21"/>
                <a:gd name="T6" fmla="*/ 192 w 202"/>
                <a:gd name="T7" fmla="*/ 0 h 21"/>
                <a:gd name="T8" fmla="*/ 10 w 202"/>
                <a:gd name="T9" fmla="*/ 0 h 21"/>
                <a:gd name="T10" fmla="*/ 0 w 202"/>
                <a:gd name="T11" fmla="*/ 11 h 21"/>
                <a:gd name="T12" fmla="*/ 10 w 20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0" y="21"/>
                  </a:moveTo>
                  <a:cubicBezTo>
                    <a:pt x="192" y="21"/>
                    <a:pt x="192" y="21"/>
                    <a:pt x="192" y="21"/>
                  </a:cubicBezTo>
                  <a:cubicBezTo>
                    <a:pt x="198" y="21"/>
                    <a:pt x="202" y="17"/>
                    <a:pt x="202" y="11"/>
                  </a:cubicBezTo>
                  <a:cubicBezTo>
                    <a:pt x="202" y="5"/>
                    <a:pt x="198" y="0"/>
                    <a:pt x="192"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7" name="Freeform 620">
              <a:extLst>
                <a:ext uri="{FF2B5EF4-FFF2-40B4-BE49-F238E27FC236}">
                  <a16:creationId xmlns:a16="http://schemas.microsoft.com/office/drawing/2014/main" id="{9398FBF8-7B9B-46E6-AB31-2A67A0DFDB77}"/>
                </a:ext>
              </a:extLst>
            </p:cNvPr>
            <p:cNvSpPr>
              <a:spLocks/>
            </p:cNvSpPr>
            <p:nvPr/>
          </p:nvSpPr>
          <p:spPr bwMode="auto">
            <a:xfrm>
              <a:off x="3907" y="2842"/>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8" name="Freeform 621">
              <a:extLst>
                <a:ext uri="{FF2B5EF4-FFF2-40B4-BE49-F238E27FC236}">
                  <a16:creationId xmlns:a16="http://schemas.microsoft.com/office/drawing/2014/main" id="{37618460-2269-4050-B5DF-E46DDE97C4B1}"/>
                </a:ext>
              </a:extLst>
            </p:cNvPr>
            <p:cNvSpPr>
              <a:spLocks/>
            </p:cNvSpPr>
            <p:nvPr/>
          </p:nvSpPr>
          <p:spPr bwMode="auto">
            <a:xfrm>
              <a:off x="3858" y="2884"/>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29" name="Freeform 622">
              <a:extLst>
                <a:ext uri="{FF2B5EF4-FFF2-40B4-BE49-F238E27FC236}">
                  <a16:creationId xmlns:a16="http://schemas.microsoft.com/office/drawing/2014/main" id="{77FB2BBE-985C-42A4-B09E-1597F965EE99}"/>
                </a:ext>
              </a:extLst>
            </p:cNvPr>
            <p:cNvSpPr>
              <a:spLocks/>
            </p:cNvSpPr>
            <p:nvPr/>
          </p:nvSpPr>
          <p:spPr bwMode="auto">
            <a:xfrm>
              <a:off x="3907" y="2884"/>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30" name="Freeform 623">
              <a:extLst>
                <a:ext uri="{FF2B5EF4-FFF2-40B4-BE49-F238E27FC236}">
                  <a16:creationId xmlns:a16="http://schemas.microsoft.com/office/drawing/2014/main" id="{8AFC2B4F-03B7-4DC8-8DD5-0358D542D5BF}"/>
                </a:ext>
              </a:extLst>
            </p:cNvPr>
            <p:cNvSpPr>
              <a:spLocks noEditPoints="1"/>
            </p:cNvSpPr>
            <p:nvPr/>
          </p:nvSpPr>
          <p:spPr bwMode="auto">
            <a:xfrm>
              <a:off x="3780" y="265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grpSp>
      <p:pic>
        <p:nvPicPr>
          <p:cNvPr id="31" name="Graphic 30" descr="Maze with solid fill">
            <a:extLst>
              <a:ext uri="{FF2B5EF4-FFF2-40B4-BE49-F238E27FC236}">
                <a16:creationId xmlns:a16="http://schemas.microsoft.com/office/drawing/2014/main" id="{DBB09488-3687-43E8-8E2E-CECBF26043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17845" y="3429000"/>
            <a:ext cx="914400" cy="914400"/>
          </a:xfrm>
          <a:prstGeom prst="rect">
            <a:avLst/>
          </a:prstGeom>
        </p:spPr>
      </p:pic>
    </p:spTree>
    <p:extLst>
      <p:ext uri="{BB962C8B-B14F-4D97-AF65-F5344CB8AC3E}">
        <p14:creationId xmlns:p14="http://schemas.microsoft.com/office/powerpoint/2010/main" val="16416880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A0DADA-3D72-424A-94A7-131D20A1CED9}"/>
              </a:ext>
            </a:extLst>
          </p:cNvPr>
          <p:cNvSpPr>
            <a:spLocks noGrp="1"/>
          </p:cNvSpPr>
          <p:nvPr>
            <p:ph type="title"/>
          </p:nvPr>
        </p:nvSpPr>
        <p:spPr>
          <a:xfrm>
            <a:off x="530172" y="615118"/>
            <a:ext cx="11390734" cy="365760"/>
          </a:xfrm>
        </p:spPr>
        <p:txBody>
          <a:bodyPr/>
          <a:lstStyle/>
          <a:p>
            <a:r>
              <a:rPr lang="en-US"/>
              <a:t>Agenda</a:t>
            </a:r>
          </a:p>
        </p:txBody>
      </p:sp>
      <p:sp>
        <p:nvSpPr>
          <p:cNvPr id="21" name="TextBox 20">
            <a:extLst>
              <a:ext uri="{FF2B5EF4-FFF2-40B4-BE49-F238E27FC236}">
                <a16:creationId xmlns:a16="http://schemas.microsoft.com/office/drawing/2014/main" id="{D56E3AF2-6A6C-D94A-88B2-D1A94EBD0B5E}"/>
              </a:ext>
            </a:extLst>
          </p:cNvPr>
          <p:cNvSpPr txBox="1"/>
          <p:nvPr/>
        </p:nvSpPr>
        <p:spPr>
          <a:xfrm>
            <a:off x="530172" y="3434650"/>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3.</a:t>
            </a:r>
          </a:p>
        </p:txBody>
      </p:sp>
      <p:sp>
        <p:nvSpPr>
          <p:cNvPr id="22" name="TextBox 21">
            <a:extLst>
              <a:ext uri="{FF2B5EF4-FFF2-40B4-BE49-F238E27FC236}">
                <a16:creationId xmlns:a16="http://schemas.microsoft.com/office/drawing/2014/main" id="{78EDA16B-9409-6A49-A8A0-32533865E013}"/>
              </a:ext>
            </a:extLst>
          </p:cNvPr>
          <p:cNvSpPr txBox="1"/>
          <p:nvPr/>
        </p:nvSpPr>
        <p:spPr>
          <a:xfrm>
            <a:off x="1118554" y="3464182"/>
            <a:ext cx="4430546" cy="59046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a:noFill/>
                </a:ln>
                <a:solidFill>
                  <a:srgbClr val="000000"/>
                </a:solidFill>
                <a:effectLst/>
                <a:uLnTx/>
                <a:uFillTx/>
                <a:ea typeface="+mn-ea"/>
                <a:cs typeface="Open Sans"/>
              </a:rPr>
              <a:t>Data Understanding / Model Building </a:t>
            </a:r>
          </a:p>
        </p:txBody>
      </p:sp>
      <p:sp>
        <p:nvSpPr>
          <p:cNvPr id="25" name="TextBox 24">
            <a:extLst>
              <a:ext uri="{FF2B5EF4-FFF2-40B4-BE49-F238E27FC236}">
                <a16:creationId xmlns:a16="http://schemas.microsoft.com/office/drawing/2014/main" id="{01C92006-3FBE-B445-85F7-01E4A074F827}"/>
              </a:ext>
            </a:extLst>
          </p:cNvPr>
          <p:cNvSpPr txBox="1"/>
          <p:nvPr/>
        </p:nvSpPr>
        <p:spPr>
          <a:xfrm>
            <a:off x="530172" y="1660450"/>
            <a:ext cx="356713"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1.</a:t>
            </a:r>
          </a:p>
        </p:txBody>
      </p:sp>
      <p:sp>
        <p:nvSpPr>
          <p:cNvPr id="26" name="TextBox 25">
            <a:extLst>
              <a:ext uri="{FF2B5EF4-FFF2-40B4-BE49-F238E27FC236}">
                <a16:creationId xmlns:a16="http://schemas.microsoft.com/office/drawing/2014/main" id="{8816DDA2-C69D-704E-9B76-0C43EE611DEF}"/>
              </a:ext>
            </a:extLst>
          </p:cNvPr>
          <p:cNvSpPr txBox="1"/>
          <p:nvPr/>
        </p:nvSpPr>
        <p:spPr>
          <a:xfrm>
            <a:off x="1118554" y="1679006"/>
            <a:ext cx="4826786"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a:noFill/>
                </a:ln>
                <a:solidFill>
                  <a:srgbClr val="000000"/>
                </a:solidFill>
                <a:effectLst/>
                <a:uLnTx/>
                <a:uFillTx/>
                <a:cs typeface="Open Sans"/>
              </a:rPr>
              <a:t>Meet the Team</a:t>
            </a:r>
            <a:endParaRPr kumimoji="0" lang="en-US" sz="2000" b="1" i="0" u="none" strike="noStrike" kern="1200" cap="none" spc="0" normalizeH="0" baseline="0" noProof="0">
              <a:ln>
                <a:noFill/>
              </a:ln>
              <a:solidFill>
                <a:srgbClr val="000000"/>
              </a:solidFill>
              <a:effectLst/>
              <a:uLnTx/>
              <a:uFillTx/>
              <a:ea typeface="Chronicle Display Black" charset="0"/>
              <a:cs typeface="Chronicle Display Black"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solidFill>
                <a:srgbClr val="000000"/>
              </a:solidFill>
              <a:effectLst/>
              <a:uLnTx/>
              <a:uFillTx/>
              <a:cs typeface="Open Sans"/>
            </a:endParaRPr>
          </a:p>
        </p:txBody>
      </p:sp>
      <p:sp>
        <p:nvSpPr>
          <p:cNvPr id="29" name="TextBox 28">
            <a:extLst>
              <a:ext uri="{FF2B5EF4-FFF2-40B4-BE49-F238E27FC236}">
                <a16:creationId xmlns:a16="http://schemas.microsoft.com/office/drawing/2014/main" id="{8447EDE2-B497-3946-B1E5-26161733EAC0}"/>
              </a:ext>
            </a:extLst>
          </p:cNvPr>
          <p:cNvSpPr txBox="1"/>
          <p:nvPr/>
        </p:nvSpPr>
        <p:spPr>
          <a:xfrm>
            <a:off x="1118554" y="2575438"/>
            <a:ext cx="6188229"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a:noFill/>
                </a:ln>
                <a:solidFill>
                  <a:srgbClr val="000000"/>
                </a:solidFill>
                <a:effectLst/>
                <a:uLnTx/>
                <a:uFillTx/>
                <a:ea typeface="+mn-ea"/>
                <a:cs typeface="Open Sans"/>
              </a:rPr>
              <a:t>Business Overview</a:t>
            </a:r>
          </a:p>
        </p:txBody>
      </p:sp>
      <p:sp>
        <p:nvSpPr>
          <p:cNvPr id="30" name="TextBox 29">
            <a:extLst>
              <a:ext uri="{FF2B5EF4-FFF2-40B4-BE49-F238E27FC236}">
                <a16:creationId xmlns:a16="http://schemas.microsoft.com/office/drawing/2014/main" id="{1D7A3111-1226-A54F-B181-676A3D660F1C}"/>
              </a:ext>
            </a:extLst>
          </p:cNvPr>
          <p:cNvSpPr txBox="1"/>
          <p:nvPr/>
        </p:nvSpPr>
        <p:spPr>
          <a:xfrm>
            <a:off x="530172" y="2553282"/>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2.</a:t>
            </a:r>
          </a:p>
        </p:txBody>
      </p:sp>
      <p:sp>
        <p:nvSpPr>
          <p:cNvPr id="33" name="TextBox 32">
            <a:extLst>
              <a:ext uri="{FF2B5EF4-FFF2-40B4-BE49-F238E27FC236}">
                <a16:creationId xmlns:a16="http://schemas.microsoft.com/office/drawing/2014/main" id="{A937453C-00E8-A743-AC3B-D82E478C93E0}"/>
              </a:ext>
            </a:extLst>
          </p:cNvPr>
          <p:cNvSpPr txBox="1"/>
          <p:nvPr/>
        </p:nvSpPr>
        <p:spPr>
          <a:xfrm>
            <a:off x="1076801" y="4329401"/>
            <a:ext cx="5274163"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ea typeface="+mn-ea"/>
                <a:cs typeface="+mn-cs"/>
              </a:rPr>
              <a:t>Next Steps &amp; Recommendations </a:t>
            </a:r>
          </a:p>
        </p:txBody>
      </p:sp>
      <p:sp>
        <p:nvSpPr>
          <p:cNvPr id="34" name="TextBox 33">
            <a:extLst>
              <a:ext uri="{FF2B5EF4-FFF2-40B4-BE49-F238E27FC236}">
                <a16:creationId xmlns:a16="http://schemas.microsoft.com/office/drawing/2014/main" id="{3E84C735-FD1A-1048-95CB-151824173796}"/>
              </a:ext>
            </a:extLst>
          </p:cNvPr>
          <p:cNvSpPr txBox="1"/>
          <p:nvPr/>
        </p:nvSpPr>
        <p:spPr>
          <a:xfrm>
            <a:off x="530172" y="5236450"/>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5.</a:t>
            </a:r>
          </a:p>
        </p:txBody>
      </p:sp>
      <p:sp>
        <p:nvSpPr>
          <p:cNvPr id="39" name="TextBox 38">
            <a:extLst>
              <a:ext uri="{FF2B5EF4-FFF2-40B4-BE49-F238E27FC236}">
                <a16:creationId xmlns:a16="http://schemas.microsoft.com/office/drawing/2014/main" id="{373907E6-6853-F648-97EB-1CF2CCBDD61D}"/>
              </a:ext>
            </a:extLst>
          </p:cNvPr>
          <p:cNvSpPr txBox="1"/>
          <p:nvPr/>
        </p:nvSpPr>
        <p:spPr>
          <a:xfrm>
            <a:off x="530172" y="4328020"/>
            <a:ext cx="368101" cy="461665"/>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ea typeface="Chronicle Display Black" charset="0"/>
                <a:cs typeface="Chronicle Display Black" charset="0"/>
              </a:rPr>
              <a:t>4.</a:t>
            </a:r>
          </a:p>
        </p:txBody>
      </p:sp>
      <p:sp>
        <p:nvSpPr>
          <p:cNvPr id="37" name="TextBox 36">
            <a:extLst>
              <a:ext uri="{FF2B5EF4-FFF2-40B4-BE49-F238E27FC236}">
                <a16:creationId xmlns:a16="http://schemas.microsoft.com/office/drawing/2014/main" id="{36075495-C526-504B-BD64-5475AC082B7D}"/>
              </a:ext>
            </a:extLst>
          </p:cNvPr>
          <p:cNvSpPr txBox="1"/>
          <p:nvPr/>
        </p:nvSpPr>
        <p:spPr>
          <a:xfrm>
            <a:off x="1014459" y="5287505"/>
            <a:ext cx="2922436" cy="357282"/>
          </a:xfrm>
          <a:prstGeom prst="rect">
            <a:avLst/>
          </a:prstGeom>
          <a:noFill/>
        </p:spPr>
        <p:txBody>
          <a:bodyPr wrap="square" rtlCol="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ea typeface="Chronicle Display Black" charset="0"/>
                <a:cs typeface="Chronicle Display Black" charset="0"/>
              </a:rPr>
              <a:t>Q&amp;A</a:t>
            </a:r>
          </a:p>
        </p:txBody>
      </p:sp>
      <p:sp>
        <p:nvSpPr>
          <p:cNvPr id="40" name="Rectangle 39">
            <a:extLst>
              <a:ext uri="{FF2B5EF4-FFF2-40B4-BE49-F238E27FC236}">
                <a16:creationId xmlns:a16="http://schemas.microsoft.com/office/drawing/2014/main" id="{EE7713BB-8F29-D744-B22D-85E1943529D0}"/>
              </a:ext>
            </a:extLst>
          </p:cNvPr>
          <p:cNvSpPr/>
          <p:nvPr/>
        </p:nvSpPr>
        <p:spPr>
          <a:xfrm>
            <a:off x="9100969" y="0"/>
            <a:ext cx="309103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Questions?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We will save time </a:t>
            </a:r>
            <a:br>
              <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Q&amp;A at the end of </a:t>
            </a:r>
            <a:br>
              <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kumimoji="0" lang="en-US" sz="160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the presentation.</a:t>
            </a:r>
          </a:p>
        </p:txBody>
      </p:sp>
      <p:grpSp>
        <p:nvGrpSpPr>
          <p:cNvPr id="48" name="Graphic 4">
            <a:extLst>
              <a:ext uri="{FF2B5EF4-FFF2-40B4-BE49-F238E27FC236}">
                <a16:creationId xmlns:a16="http://schemas.microsoft.com/office/drawing/2014/main" id="{96807DA9-386A-6040-A242-E1A9724C04C7}"/>
              </a:ext>
            </a:extLst>
          </p:cNvPr>
          <p:cNvGrpSpPr/>
          <p:nvPr/>
        </p:nvGrpSpPr>
        <p:grpSpPr>
          <a:xfrm flipH="1">
            <a:off x="10354733" y="1762017"/>
            <a:ext cx="583502" cy="582958"/>
            <a:chOff x="3607758" y="1893013"/>
            <a:chExt cx="362309" cy="361971"/>
          </a:xfrm>
          <a:solidFill>
            <a:schemeClr val="tx2"/>
          </a:solidFill>
        </p:grpSpPr>
        <p:sp>
          <p:nvSpPr>
            <p:cNvPr id="49" name="Graphic 4">
              <a:extLst>
                <a:ext uri="{FF2B5EF4-FFF2-40B4-BE49-F238E27FC236}">
                  <a16:creationId xmlns:a16="http://schemas.microsoft.com/office/drawing/2014/main" id="{77054B7E-AB65-044D-8D80-F8E43771D2A6}"/>
                </a:ext>
              </a:extLst>
            </p:cNvPr>
            <p:cNvSpPr/>
            <p:nvPr/>
          </p:nvSpPr>
          <p:spPr>
            <a:xfrm>
              <a:off x="3607758" y="1893013"/>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9204 h 361971"/>
                <a:gd name="connsiteX8" fmla="*/ 12780 w 362309"/>
                <a:gd name="connsiteY8" fmla="*/ 181305 h 361971"/>
                <a:gd name="connsiteX9" fmla="*/ 180836 w 362309"/>
                <a:gd name="connsiteY9" fmla="*/ 12768 h 361971"/>
                <a:gd name="connsiteX10" fmla="*/ 349530 w 362309"/>
                <a:gd name="connsiteY10" fmla="*/ 180667 h 361971"/>
                <a:gd name="connsiteX11" fmla="*/ 349530 w 362309"/>
                <a:gd name="connsiteY11" fmla="*/ 180667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895"/>
                    <a:pt x="81152" y="361972"/>
                    <a:pt x="180836" y="361972"/>
                  </a:cubicBezTo>
                  <a:cubicBezTo>
                    <a:pt x="281157" y="361972"/>
                    <a:pt x="362310" y="280895"/>
                    <a:pt x="362310" y="181305"/>
                  </a:cubicBezTo>
                  <a:cubicBezTo>
                    <a:pt x="362310" y="181305"/>
                    <a:pt x="362310" y="181305"/>
                    <a:pt x="362310" y="181305"/>
                  </a:cubicBezTo>
                  <a:cubicBezTo>
                    <a:pt x="362310"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close/>
                </a:path>
              </a:pathLst>
            </a:custGeom>
            <a:grpFill/>
            <a:ln w="6390"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55B73D2F-9689-9042-AB6A-B2C8DA170C74}"/>
                </a:ext>
              </a:extLst>
            </p:cNvPr>
            <p:cNvSpPr/>
            <p:nvPr/>
          </p:nvSpPr>
          <p:spPr>
            <a:xfrm>
              <a:off x="3766867" y="2096662"/>
              <a:ext cx="44729" cy="44687"/>
            </a:xfrm>
            <a:custGeom>
              <a:avLst/>
              <a:gdLst>
                <a:gd name="connsiteX0" fmla="*/ 22365 w 44729"/>
                <a:gd name="connsiteY0" fmla="*/ 0 h 44687"/>
                <a:gd name="connsiteX1" fmla="*/ 0 w 44729"/>
                <a:gd name="connsiteY1" fmla="*/ 22344 h 44687"/>
                <a:gd name="connsiteX2" fmla="*/ 22365 w 44729"/>
                <a:gd name="connsiteY2" fmla="*/ 44688 h 44687"/>
                <a:gd name="connsiteX3" fmla="*/ 44730 w 44729"/>
                <a:gd name="connsiteY3" fmla="*/ 22344 h 44687"/>
                <a:gd name="connsiteX4" fmla="*/ 44730 w 44729"/>
                <a:gd name="connsiteY4" fmla="*/ 22344 h 44687"/>
                <a:gd name="connsiteX5" fmla="*/ 22365 w 44729"/>
                <a:gd name="connsiteY5" fmla="*/ 0 h 44687"/>
                <a:gd name="connsiteX6" fmla="*/ 22365 w 44729"/>
                <a:gd name="connsiteY6" fmla="*/ 31920 h 44687"/>
                <a:gd name="connsiteX7" fmla="*/ 12780 w 44729"/>
                <a:gd name="connsiteY7" fmla="*/ 22344 h 44687"/>
                <a:gd name="connsiteX8" fmla="*/ 22365 w 44729"/>
                <a:gd name="connsiteY8" fmla="*/ 12768 h 44687"/>
                <a:gd name="connsiteX9" fmla="*/ 31950 w 44729"/>
                <a:gd name="connsiteY9" fmla="*/ 22344 h 44687"/>
                <a:gd name="connsiteX10" fmla="*/ 31950 w 44729"/>
                <a:gd name="connsiteY10" fmla="*/ 22344 h 44687"/>
                <a:gd name="connsiteX11" fmla="*/ 22365 w 44729"/>
                <a:gd name="connsiteY11" fmla="*/ 31920 h 44687"/>
                <a:gd name="connsiteX12" fmla="*/ 22365 w 44729"/>
                <a:gd name="connsiteY12" fmla="*/ 31920 h 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29" h="44687">
                  <a:moveTo>
                    <a:pt x="22365" y="0"/>
                  </a:moveTo>
                  <a:cubicBezTo>
                    <a:pt x="10224" y="0"/>
                    <a:pt x="0" y="10214"/>
                    <a:pt x="0" y="22344"/>
                  </a:cubicBezTo>
                  <a:cubicBezTo>
                    <a:pt x="0" y="34474"/>
                    <a:pt x="10224" y="44688"/>
                    <a:pt x="22365" y="44688"/>
                  </a:cubicBezTo>
                  <a:cubicBezTo>
                    <a:pt x="34506" y="44688"/>
                    <a:pt x="44730" y="34474"/>
                    <a:pt x="44730" y="22344"/>
                  </a:cubicBezTo>
                  <a:cubicBezTo>
                    <a:pt x="44730" y="22344"/>
                    <a:pt x="44730" y="22344"/>
                    <a:pt x="44730" y="22344"/>
                  </a:cubicBezTo>
                  <a:cubicBezTo>
                    <a:pt x="44730" y="10214"/>
                    <a:pt x="34506" y="0"/>
                    <a:pt x="22365" y="0"/>
                  </a:cubicBezTo>
                  <a:close/>
                  <a:moveTo>
                    <a:pt x="22365" y="31920"/>
                  </a:moveTo>
                  <a:cubicBezTo>
                    <a:pt x="17253" y="31920"/>
                    <a:pt x="12780" y="27451"/>
                    <a:pt x="12780" y="22344"/>
                  </a:cubicBezTo>
                  <a:cubicBezTo>
                    <a:pt x="12780" y="17237"/>
                    <a:pt x="17253" y="12768"/>
                    <a:pt x="22365" y="12768"/>
                  </a:cubicBezTo>
                  <a:cubicBezTo>
                    <a:pt x="27477" y="12768"/>
                    <a:pt x="31950" y="17237"/>
                    <a:pt x="31950" y="22344"/>
                  </a:cubicBezTo>
                  <a:cubicBezTo>
                    <a:pt x="31950" y="22344"/>
                    <a:pt x="31950" y="22344"/>
                    <a:pt x="31950" y="22344"/>
                  </a:cubicBezTo>
                  <a:cubicBezTo>
                    <a:pt x="31950" y="27451"/>
                    <a:pt x="27477" y="31920"/>
                    <a:pt x="22365" y="31920"/>
                  </a:cubicBezTo>
                  <a:lnTo>
                    <a:pt x="22365" y="31920"/>
                  </a:lnTo>
                  <a:close/>
                </a:path>
              </a:pathLst>
            </a:custGeom>
            <a:grpFill/>
            <a:ln w="6390" cap="flat">
              <a:noFill/>
              <a:prstDash val="solid"/>
              <a:miter/>
            </a:ln>
          </p:spPr>
          <p:txBody>
            <a:bodyPr rtlCol="0" anchor="ctr"/>
            <a:lstStyle/>
            <a:p>
              <a:endParaRPr lang="en-US"/>
            </a:p>
          </p:txBody>
        </p:sp>
        <p:sp>
          <p:nvSpPr>
            <p:cNvPr id="51" name="Graphic 4">
              <a:extLst>
                <a:ext uri="{FF2B5EF4-FFF2-40B4-BE49-F238E27FC236}">
                  <a16:creationId xmlns:a16="http://schemas.microsoft.com/office/drawing/2014/main" id="{DD6135A8-9AD5-D048-BFF2-9EDD0039549F}"/>
                </a:ext>
              </a:extLst>
            </p:cNvPr>
            <p:cNvSpPr/>
            <p:nvPr/>
          </p:nvSpPr>
          <p:spPr>
            <a:xfrm>
              <a:off x="3766770" y="1996425"/>
              <a:ext cx="44925" cy="91937"/>
            </a:xfrm>
            <a:custGeom>
              <a:avLst/>
              <a:gdLst>
                <a:gd name="connsiteX0" fmla="*/ 22463 w 44925"/>
                <a:gd name="connsiteY0" fmla="*/ 91938 h 91937"/>
                <a:gd name="connsiteX1" fmla="*/ 39076 w 44925"/>
                <a:gd name="connsiteY1" fmla="*/ 79170 h 91937"/>
                <a:gd name="connsiteX2" fmla="*/ 44827 w 44925"/>
                <a:gd name="connsiteY2" fmla="*/ 22991 h 91937"/>
                <a:gd name="connsiteX3" fmla="*/ 39076 w 44925"/>
                <a:gd name="connsiteY3" fmla="*/ 7031 h 91937"/>
                <a:gd name="connsiteX4" fmla="*/ 6488 w 44925"/>
                <a:gd name="connsiteY4" fmla="*/ 6393 h 91937"/>
                <a:gd name="connsiteX5" fmla="*/ 5849 w 44925"/>
                <a:gd name="connsiteY5" fmla="*/ 7031 h 91937"/>
                <a:gd name="connsiteX6" fmla="*/ 98 w 44925"/>
                <a:gd name="connsiteY6" fmla="*/ 22991 h 91937"/>
                <a:gd name="connsiteX7" fmla="*/ 5849 w 44925"/>
                <a:gd name="connsiteY7" fmla="*/ 79170 h 91937"/>
                <a:gd name="connsiteX8" fmla="*/ 22463 w 44925"/>
                <a:gd name="connsiteY8" fmla="*/ 91938 h 91937"/>
                <a:gd name="connsiteX9" fmla="*/ 15434 w 44925"/>
                <a:gd name="connsiteY9" fmla="*/ 15330 h 91937"/>
                <a:gd name="connsiteX10" fmla="*/ 22463 w 44925"/>
                <a:gd name="connsiteY10" fmla="*/ 12138 h 91937"/>
                <a:gd name="connsiteX11" fmla="*/ 29491 w 44925"/>
                <a:gd name="connsiteY11" fmla="*/ 15330 h 91937"/>
                <a:gd name="connsiteX12" fmla="*/ 31409 w 44925"/>
                <a:gd name="connsiteY12" fmla="*/ 21714 h 91937"/>
                <a:gd name="connsiteX13" fmla="*/ 26296 w 44925"/>
                <a:gd name="connsiteY13" fmla="*/ 75339 h 91937"/>
                <a:gd name="connsiteX14" fmla="*/ 21824 w 44925"/>
                <a:gd name="connsiteY14" fmla="*/ 78531 h 91937"/>
                <a:gd name="connsiteX15" fmla="*/ 17351 w 44925"/>
                <a:gd name="connsiteY15" fmla="*/ 75339 h 91937"/>
                <a:gd name="connsiteX16" fmla="*/ 12239 w 44925"/>
                <a:gd name="connsiteY16" fmla="*/ 21714 h 91937"/>
                <a:gd name="connsiteX17" fmla="*/ 15434 w 44925"/>
                <a:gd name="connsiteY17" fmla="*/ 15330 h 91937"/>
                <a:gd name="connsiteX18" fmla="*/ 15434 w 44925"/>
                <a:gd name="connsiteY18" fmla="*/ 15330 h 9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925" h="91937">
                  <a:moveTo>
                    <a:pt x="22463" y="91938"/>
                  </a:moveTo>
                  <a:cubicBezTo>
                    <a:pt x="30131" y="91938"/>
                    <a:pt x="37159" y="86831"/>
                    <a:pt x="39076" y="79170"/>
                  </a:cubicBezTo>
                  <a:cubicBezTo>
                    <a:pt x="40994" y="73424"/>
                    <a:pt x="43549" y="37036"/>
                    <a:pt x="44827" y="22991"/>
                  </a:cubicBezTo>
                  <a:cubicBezTo>
                    <a:pt x="45466" y="17245"/>
                    <a:pt x="42910" y="10861"/>
                    <a:pt x="39076" y="7031"/>
                  </a:cubicBezTo>
                  <a:cubicBezTo>
                    <a:pt x="30131" y="-1907"/>
                    <a:pt x="16073" y="-2545"/>
                    <a:pt x="6488" y="6393"/>
                  </a:cubicBezTo>
                  <a:cubicBezTo>
                    <a:pt x="6488" y="6393"/>
                    <a:pt x="5849" y="7031"/>
                    <a:pt x="5849" y="7031"/>
                  </a:cubicBezTo>
                  <a:cubicBezTo>
                    <a:pt x="2015" y="11500"/>
                    <a:pt x="-541" y="17245"/>
                    <a:pt x="98" y="22991"/>
                  </a:cubicBezTo>
                  <a:cubicBezTo>
                    <a:pt x="737" y="37036"/>
                    <a:pt x="3932" y="73424"/>
                    <a:pt x="5849" y="79170"/>
                  </a:cubicBezTo>
                  <a:cubicBezTo>
                    <a:pt x="7766" y="86831"/>
                    <a:pt x="14795" y="91938"/>
                    <a:pt x="22463" y="91938"/>
                  </a:cubicBezTo>
                  <a:close/>
                  <a:moveTo>
                    <a:pt x="15434" y="15330"/>
                  </a:moveTo>
                  <a:cubicBezTo>
                    <a:pt x="17351" y="13415"/>
                    <a:pt x="19906" y="12138"/>
                    <a:pt x="22463" y="12138"/>
                  </a:cubicBezTo>
                  <a:cubicBezTo>
                    <a:pt x="25019" y="12138"/>
                    <a:pt x="27574" y="13415"/>
                    <a:pt x="29491" y="15330"/>
                  </a:cubicBezTo>
                  <a:cubicBezTo>
                    <a:pt x="31409" y="17245"/>
                    <a:pt x="32048" y="19161"/>
                    <a:pt x="31409" y="21714"/>
                  </a:cubicBezTo>
                  <a:cubicBezTo>
                    <a:pt x="30131" y="42143"/>
                    <a:pt x="27574" y="71509"/>
                    <a:pt x="26296" y="75339"/>
                  </a:cubicBezTo>
                  <a:cubicBezTo>
                    <a:pt x="25658" y="77255"/>
                    <a:pt x="23741" y="79170"/>
                    <a:pt x="21824" y="78531"/>
                  </a:cubicBezTo>
                  <a:cubicBezTo>
                    <a:pt x="19906" y="78531"/>
                    <a:pt x="17990" y="77255"/>
                    <a:pt x="17351" y="75339"/>
                  </a:cubicBezTo>
                  <a:cubicBezTo>
                    <a:pt x="16073" y="71509"/>
                    <a:pt x="13517" y="42143"/>
                    <a:pt x="12239" y="21714"/>
                  </a:cubicBezTo>
                  <a:cubicBezTo>
                    <a:pt x="12878" y="19161"/>
                    <a:pt x="13517" y="17245"/>
                    <a:pt x="15434" y="15330"/>
                  </a:cubicBezTo>
                  <a:lnTo>
                    <a:pt x="15434" y="15330"/>
                  </a:lnTo>
                  <a:close/>
                </a:path>
              </a:pathLst>
            </a:custGeom>
            <a:grpFill/>
            <a:ln w="6390" cap="flat">
              <a:noFill/>
              <a:prstDash val="solid"/>
              <a:miter/>
            </a:ln>
          </p:spPr>
          <p:txBody>
            <a:bodyPr rtlCol="0" anchor="ctr"/>
            <a:lstStyle/>
            <a:p>
              <a:endParaRPr lang="en-US"/>
            </a:p>
          </p:txBody>
        </p:sp>
        <p:sp>
          <p:nvSpPr>
            <p:cNvPr id="52" name="Graphic 4">
              <a:extLst>
                <a:ext uri="{FF2B5EF4-FFF2-40B4-BE49-F238E27FC236}">
                  <a16:creationId xmlns:a16="http://schemas.microsoft.com/office/drawing/2014/main" id="{F810B631-3D05-E440-9515-403F9F645AAC}"/>
                </a:ext>
              </a:extLst>
            </p:cNvPr>
            <p:cNvSpPr/>
            <p:nvPr/>
          </p:nvSpPr>
          <p:spPr>
            <a:xfrm>
              <a:off x="3681620" y="1964514"/>
              <a:ext cx="214003" cy="219608"/>
            </a:xfrm>
            <a:custGeom>
              <a:avLst/>
              <a:gdLst>
                <a:gd name="connsiteX0" fmla="*/ 107613 w 214003"/>
                <a:gd name="connsiteY0" fmla="*/ 0 h 219608"/>
                <a:gd name="connsiteX1" fmla="*/ 262 w 214003"/>
                <a:gd name="connsiteY1" fmla="*/ 107251 h 219608"/>
                <a:gd name="connsiteX2" fmla="*/ 19432 w 214003"/>
                <a:gd name="connsiteY2" fmla="*/ 167899 h 219608"/>
                <a:gd name="connsiteX3" fmla="*/ 901 w 214003"/>
                <a:gd name="connsiteY3" fmla="*/ 210033 h 219608"/>
                <a:gd name="connsiteX4" fmla="*/ 3457 w 214003"/>
                <a:gd name="connsiteY4" fmla="*/ 218971 h 219608"/>
                <a:gd name="connsiteX5" fmla="*/ 6652 w 214003"/>
                <a:gd name="connsiteY5" fmla="*/ 219609 h 219608"/>
                <a:gd name="connsiteX6" fmla="*/ 66717 w 214003"/>
                <a:gd name="connsiteY6" fmla="*/ 206203 h 219608"/>
                <a:gd name="connsiteX7" fmla="*/ 206018 w 214003"/>
                <a:gd name="connsiteY7" fmla="*/ 147470 h 219608"/>
                <a:gd name="connsiteX8" fmla="*/ 147230 w 214003"/>
                <a:gd name="connsiteY8" fmla="*/ 8299 h 219608"/>
                <a:gd name="connsiteX9" fmla="*/ 107613 w 214003"/>
                <a:gd name="connsiteY9" fmla="*/ 0 h 219608"/>
                <a:gd name="connsiteX10" fmla="*/ 107613 w 214003"/>
                <a:gd name="connsiteY10" fmla="*/ 201095 h 219608"/>
                <a:gd name="connsiteX11" fmla="*/ 69273 w 214003"/>
                <a:gd name="connsiteY11" fmla="*/ 192796 h 219608"/>
                <a:gd name="connsiteX12" fmla="*/ 63522 w 214003"/>
                <a:gd name="connsiteY12" fmla="*/ 192796 h 219608"/>
                <a:gd name="connsiteX13" fmla="*/ 17515 w 214003"/>
                <a:gd name="connsiteY13" fmla="*/ 205564 h 219608"/>
                <a:gd name="connsiteX14" fmla="*/ 32850 w 214003"/>
                <a:gd name="connsiteY14" fmla="*/ 168537 h 219608"/>
                <a:gd name="connsiteX15" fmla="*/ 31572 w 214003"/>
                <a:gd name="connsiteY15" fmla="*/ 162792 h 219608"/>
                <a:gd name="connsiteX16" fmla="*/ 51381 w 214003"/>
                <a:gd name="connsiteY16" fmla="*/ 31281 h 219608"/>
                <a:gd name="connsiteX17" fmla="*/ 183014 w 214003"/>
                <a:gd name="connsiteY17" fmla="*/ 51072 h 219608"/>
                <a:gd name="connsiteX18" fmla="*/ 163205 w 214003"/>
                <a:gd name="connsiteY18" fmla="*/ 182582 h 219608"/>
                <a:gd name="connsiteX19" fmla="*/ 107613 w 214003"/>
                <a:gd name="connsiteY19" fmla="*/ 201095 h 219608"/>
                <a:gd name="connsiteX20" fmla="*/ 107613 w 214003"/>
                <a:gd name="connsiteY20" fmla="*/ 201095 h 21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003" h="219608">
                  <a:moveTo>
                    <a:pt x="107613" y="0"/>
                  </a:moveTo>
                  <a:cubicBezTo>
                    <a:pt x="48825" y="0"/>
                    <a:pt x="901" y="47880"/>
                    <a:pt x="262" y="107251"/>
                  </a:cubicBezTo>
                  <a:cubicBezTo>
                    <a:pt x="262" y="128956"/>
                    <a:pt x="6652" y="150024"/>
                    <a:pt x="19432" y="167899"/>
                  </a:cubicBezTo>
                  <a:cubicBezTo>
                    <a:pt x="14320" y="182582"/>
                    <a:pt x="8569" y="196627"/>
                    <a:pt x="901" y="210033"/>
                  </a:cubicBezTo>
                  <a:cubicBezTo>
                    <a:pt x="-1016" y="213225"/>
                    <a:pt x="262" y="217055"/>
                    <a:pt x="3457" y="218971"/>
                  </a:cubicBezTo>
                  <a:cubicBezTo>
                    <a:pt x="4096" y="219609"/>
                    <a:pt x="5374" y="219609"/>
                    <a:pt x="6652" y="219609"/>
                  </a:cubicBezTo>
                  <a:cubicBezTo>
                    <a:pt x="7930" y="219609"/>
                    <a:pt x="41796" y="219609"/>
                    <a:pt x="66717" y="206203"/>
                  </a:cubicBezTo>
                  <a:cubicBezTo>
                    <a:pt x="121671" y="228546"/>
                    <a:pt x="183653" y="202372"/>
                    <a:pt x="206018" y="147470"/>
                  </a:cubicBezTo>
                  <a:cubicBezTo>
                    <a:pt x="228383" y="92568"/>
                    <a:pt x="202184" y="30643"/>
                    <a:pt x="147230" y="8299"/>
                  </a:cubicBezTo>
                  <a:cubicBezTo>
                    <a:pt x="135089" y="2554"/>
                    <a:pt x="121671" y="0"/>
                    <a:pt x="107613" y="0"/>
                  </a:cubicBezTo>
                  <a:close/>
                  <a:moveTo>
                    <a:pt x="107613" y="201095"/>
                  </a:moveTo>
                  <a:cubicBezTo>
                    <a:pt x="94194" y="201095"/>
                    <a:pt x="81414" y="198542"/>
                    <a:pt x="69273" y="192796"/>
                  </a:cubicBezTo>
                  <a:cubicBezTo>
                    <a:pt x="67356" y="192158"/>
                    <a:pt x="65439" y="192158"/>
                    <a:pt x="63522" y="192796"/>
                  </a:cubicBezTo>
                  <a:cubicBezTo>
                    <a:pt x="49464" y="199819"/>
                    <a:pt x="33490" y="204287"/>
                    <a:pt x="17515" y="205564"/>
                  </a:cubicBezTo>
                  <a:cubicBezTo>
                    <a:pt x="23265" y="193435"/>
                    <a:pt x="28377" y="181305"/>
                    <a:pt x="32850" y="168537"/>
                  </a:cubicBezTo>
                  <a:cubicBezTo>
                    <a:pt x="33490" y="166622"/>
                    <a:pt x="32850" y="164707"/>
                    <a:pt x="31572" y="162792"/>
                  </a:cubicBezTo>
                  <a:cubicBezTo>
                    <a:pt x="901" y="120657"/>
                    <a:pt x="9847" y="61925"/>
                    <a:pt x="51381" y="31281"/>
                  </a:cubicBezTo>
                  <a:cubicBezTo>
                    <a:pt x="93555" y="638"/>
                    <a:pt x="152342" y="9576"/>
                    <a:pt x="183014" y="51072"/>
                  </a:cubicBezTo>
                  <a:cubicBezTo>
                    <a:pt x="213685" y="93206"/>
                    <a:pt x="204740" y="151939"/>
                    <a:pt x="163205" y="182582"/>
                  </a:cubicBezTo>
                  <a:cubicBezTo>
                    <a:pt x="147230" y="194711"/>
                    <a:pt x="127421" y="201095"/>
                    <a:pt x="107613" y="201095"/>
                  </a:cubicBezTo>
                  <a:lnTo>
                    <a:pt x="107613" y="201095"/>
                  </a:ln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13030242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6C0BB2-4D2F-4441-80CE-C6901CB0AA25}"/>
              </a:ext>
            </a:extLst>
          </p:cNvPr>
          <p:cNvSpPr>
            <a:spLocks noGrp="1"/>
          </p:cNvSpPr>
          <p:nvPr>
            <p:ph type="body" sz="quarter" idx="13"/>
          </p:nvPr>
        </p:nvSpPr>
        <p:spPr/>
        <p:txBody>
          <a:bodyPr/>
          <a:lstStyle/>
          <a:p>
            <a:r>
              <a:rPr lang="en-US"/>
              <a:t>Deloitte AI Academy – Capstone Group 5</a:t>
            </a:r>
          </a:p>
        </p:txBody>
      </p:sp>
      <p:sp>
        <p:nvSpPr>
          <p:cNvPr id="3" name="Title 2">
            <a:extLst>
              <a:ext uri="{FF2B5EF4-FFF2-40B4-BE49-F238E27FC236}">
                <a16:creationId xmlns:a16="http://schemas.microsoft.com/office/drawing/2014/main" id="{999B7FC4-B885-D14F-9BEB-5F68F5AE6B4E}"/>
              </a:ext>
            </a:extLst>
          </p:cNvPr>
          <p:cNvSpPr>
            <a:spLocks noGrp="1"/>
          </p:cNvSpPr>
          <p:nvPr>
            <p:ph type="title"/>
          </p:nvPr>
        </p:nvSpPr>
        <p:spPr/>
        <p:txBody>
          <a:bodyPr/>
          <a:lstStyle/>
          <a:p>
            <a:r>
              <a:rPr lang="en-US"/>
              <a:t>Meet the team</a:t>
            </a:r>
          </a:p>
        </p:txBody>
      </p:sp>
      <p:sp>
        <p:nvSpPr>
          <p:cNvPr id="4" name="Text Placeholder 30">
            <a:extLst>
              <a:ext uri="{FF2B5EF4-FFF2-40B4-BE49-F238E27FC236}">
                <a16:creationId xmlns:a16="http://schemas.microsoft.com/office/drawing/2014/main" id="{06FF9AFD-9B59-EC44-8B45-820CBBF2CC8D}"/>
              </a:ext>
            </a:extLst>
          </p:cNvPr>
          <p:cNvSpPr txBox="1">
            <a:spLocks/>
          </p:cNvSpPr>
          <p:nvPr/>
        </p:nvSpPr>
        <p:spPr>
          <a:xfrm>
            <a:off x="551688" y="3104727"/>
            <a:ext cx="2002353" cy="278935"/>
          </a:xfrm>
          <a:prstGeom prst="rect">
            <a:avLst/>
          </a:prstGeom>
        </p:spPr>
        <p:txBody>
          <a:bodyPr lIns="0" tIns="45720" rIns="0" bIns="4572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Bef>
                <a:spcPts val="0"/>
              </a:spcBef>
              <a:buClr>
                <a:srgbClr val="787878"/>
              </a:buClr>
              <a:buNone/>
              <a:defRPr/>
            </a:pPr>
            <a:r>
              <a:rPr lang="en-US" sz="1600" b="1">
                <a:solidFill>
                  <a:srgbClr val="000000"/>
                </a:solidFill>
                <a:latin typeface="Open Sans"/>
                <a:ea typeface="Open Sans"/>
                <a:cs typeface="Open Sans"/>
              </a:rPr>
              <a:t>Jahnavi</a:t>
            </a:r>
            <a:endParaRPr lang="en-US" sz="1600" b="1">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85000"/>
              </a:lnSpc>
              <a:spcBef>
                <a:spcPts val="0"/>
              </a:spcBef>
              <a:buNone/>
              <a:defRPr/>
            </a:pPr>
            <a:r>
              <a:rPr lang="en-US" sz="1600" b="1">
                <a:solidFill>
                  <a:srgbClr val="000000"/>
                </a:solidFill>
                <a:latin typeface="Open Sans"/>
                <a:ea typeface="Open Sans"/>
                <a:cs typeface="Open Sans"/>
              </a:rPr>
              <a:t>Brahmbhatt </a:t>
            </a:r>
            <a:endParaRPr lang="en-US" sz="1600" b="1" i="0" u="none" strike="noStrike" kern="1200" cap="none" spc="-3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31">
            <a:extLst>
              <a:ext uri="{FF2B5EF4-FFF2-40B4-BE49-F238E27FC236}">
                <a16:creationId xmlns:a16="http://schemas.microsoft.com/office/drawing/2014/main" id="{C04B77F7-FA98-0A4E-9A1E-AC4B2DE5CDDC}"/>
              </a:ext>
            </a:extLst>
          </p:cNvPr>
          <p:cNvSpPr txBox="1">
            <a:spLocks/>
          </p:cNvSpPr>
          <p:nvPr/>
        </p:nvSpPr>
        <p:spPr>
          <a:xfrm>
            <a:off x="662845" y="3798165"/>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charset="0"/>
                <a:cs typeface="Open Sans"/>
              </a:rPr>
              <a:t>Risk &amp; Financial Advisory Analyst</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charset="0"/>
                <a:cs typeface="Open Sans"/>
              </a:rPr>
              <a:t>Cyber &amp; Strategic Risk</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a:solidFill>
                  <a:srgbClr val="000000"/>
                </a:solidFill>
                <a:latin typeface="Open Sans"/>
                <a:cs typeface="Open Sans"/>
              </a:rPr>
              <a:t>Costa Mesa, CA</a:t>
            </a:r>
            <a:endParaRPr kumimoji="0" lang="en-US" sz="1100" b="0" i="0" u="none" strike="noStrike" kern="1200" cap="none" spc="0" normalizeH="0" baseline="0" noProof="0">
              <a:ln>
                <a:noFill/>
              </a:ln>
              <a:solidFill>
                <a:srgbClr val="000000"/>
              </a:solidFill>
              <a:effectLst/>
              <a:uLnTx/>
              <a:uFillTx/>
              <a:latin typeface="Open Sans"/>
              <a:ea typeface="Open Sans" charset="0"/>
              <a:cs typeface="Open Sans"/>
            </a:endParaRPr>
          </a:p>
        </p:txBody>
      </p:sp>
      <p:sp>
        <p:nvSpPr>
          <p:cNvPr id="6" name="Text Placeholder 30">
            <a:extLst>
              <a:ext uri="{FF2B5EF4-FFF2-40B4-BE49-F238E27FC236}">
                <a16:creationId xmlns:a16="http://schemas.microsoft.com/office/drawing/2014/main" id="{5B8805A3-3315-FD45-9BB2-56D5F46E23A8}"/>
              </a:ext>
            </a:extLst>
          </p:cNvPr>
          <p:cNvSpPr txBox="1">
            <a:spLocks/>
          </p:cNvSpPr>
          <p:nvPr/>
        </p:nvSpPr>
        <p:spPr>
          <a:xfrm>
            <a:off x="2841857"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Miguel Cruz Le Hardy</a:t>
            </a:r>
          </a:p>
        </p:txBody>
      </p:sp>
      <p:sp>
        <p:nvSpPr>
          <p:cNvPr id="7" name="Text Placeholder 31">
            <a:extLst>
              <a:ext uri="{FF2B5EF4-FFF2-40B4-BE49-F238E27FC236}">
                <a16:creationId xmlns:a16="http://schemas.microsoft.com/office/drawing/2014/main" id="{02988E15-393C-1E4F-8B2D-08A015D6AFED}"/>
              </a:ext>
            </a:extLst>
          </p:cNvPr>
          <p:cNvSpPr txBox="1">
            <a:spLocks/>
          </p:cNvSpPr>
          <p:nvPr/>
        </p:nvSpPr>
        <p:spPr>
          <a:xfrm>
            <a:off x="2841857" y="3587433"/>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indent="-137160">
              <a:spcBef>
                <a:spcPts val="0"/>
              </a:spcBef>
              <a:spcAft>
                <a:spcPts val="600"/>
              </a:spcAft>
              <a:buClr>
                <a:srgbClr val="787878"/>
              </a:buClr>
              <a:defRPr/>
            </a:pPr>
            <a:endParaRPr lang="en-US" sz="1100" spc="0">
              <a:solidFill>
                <a:srgbClr val="000000"/>
              </a:solidFill>
              <a:latin typeface="Open Sans"/>
              <a:cs typeface="Open Sans"/>
            </a:endParaRPr>
          </a:p>
        </p:txBody>
      </p:sp>
      <p:sp>
        <p:nvSpPr>
          <p:cNvPr id="8" name="Text Placeholder 30">
            <a:extLst>
              <a:ext uri="{FF2B5EF4-FFF2-40B4-BE49-F238E27FC236}">
                <a16:creationId xmlns:a16="http://schemas.microsoft.com/office/drawing/2014/main" id="{BBAE031B-3577-124B-A14F-3A51CBFAFADE}"/>
              </a:ext>
            </a:extLst>
          </p:cNvPr>
          <p:cNvSpPr txBox="1">
            <a:spLocks/>
          </p:cNvSpPr>
          <p:nvPr/>
        </p:nvSpPr>
        <p:spPr>
          <a:xfrm>
            <a:off x="4942064"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Brandon </a:t>
            </a:r>
            <a:r>
              <a:rPr kumimoji="0" lang="en-US" sz="1600" b="1" i="0" u="none" strike="noStrike" kern="1200" cap="none" spc="-30" normalizeH="0" baseline="0" noProof="0" err="1">
                <a:ln>
                  <a:noFill/>
                </a:ln>
                <a:solidFill>
                  <a:srgbClr val="000000"/>
                </a:solidFill>
                <a:effectLst/>
                <a:uLnTx/>
                <a:uFillTx/>
                <a:latin typeface="Open Sans"/>
                <a:ea typeface="Chronicle Display Black" charset="0"/>
                <a:cs typeface="Chronicle Display Black" charset="0"/>
              </a:rPr>
              <a:t>Cancino</a:t>
            </a: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 Meyer</a:t>
            </a:r>
          </a:p>
        </p:txBody>
      </p:sp>
      <p:sp>
        <p:nvSpPr>
          <p:cNvPr id="10" name="Text Placeholder 30">
            <a:extLst>
              <a:ext uri="{FF2B5EF4-FFF2-40B4-BE49-F238E27FC236}">
                <a16:creationId xmlns:a16="http://schemas.microsoft.com/office/drawing/2014/main" id="{68AB3C20-85C3-CE44-96BA-88A74E01CF99}"/>
              </a:ext>
            </a:extLst>
          </p:cNvPr>
          <p:cNvSpPr txBox="1">
            <a:spLocks/>
          </p:cNvSpPr>
          <p:nvPr/>
        </p:nvSpPr>
        <p:spPr>
          <a:xfrm>
            <a:off x="7048697"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Landon Steele</a:t>
            </a:r>
          </a:p>
        </p:txBody>
      </p:sp>
      <p:sp>
        <p:nvSpPr>
          <p:cNvPr id="11" name="Text Placeholder 30">
            <a:extLst>
              <a:ext uri="{FF2B5EF4-FFF2-40B4-BE49-F238E27FC236}">
                <a16:creationId xmlns:a16="http://schemas.microsoft.com/office/drawing/2014/main" id="{2FF99450-E8D3-6646-89F2-B92032469592}"/>
              </a:ext>
            </a:extLst>
          </p:cNvPr>
          <p:cNvSpPr txBox="1">
            <a:spLocks/>
          </p:cNvSpPr>
          <p:nvPr/>
        </p:nvSpPr>
        <p:spPr>
          <a:xfrm>
            <a:off x="9151046" y="3104727"/>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Patricio Solorio Cabrera</a:t>
            </a:r>
          </a:p>
        </p:txBody>
      </p:sp>
      <p:pic>
        <p:nvPicPr>
          <p:cNvPr id="1026" name="Picture 2">
            <a:extLst>
              <a:ext uri="{FF2B5EF4-FFF2-40B4-BE49-F238E27FC236}">
                <a16:creationId xmlns:a16="http://schemas.microsoft.com/office/drawing/2014/main" id="{040CA881-DA3D-2605-4F9F-5542947D0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1" y="161385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3C0229-6646-3CE9-7D10-FD428165DB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002" y="1603821"/>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31">
            <a:extLst>
              <a:ext uri="{FF2B5EF4-FFF2-40B4-BE49-F238E27FC236}">
                <a16:creationId xmlns:a16="http://schemas.microsoft.com/office/drawing/2014/main" id="{012CEC02-8B4A-5852-4160-0A23B83B6E9A}"/>
              </a:ext>
            </a:extLst>
          </p:cNvPr>
          <p:cNvSpPr txBox="1">
            <a:spLocks/>
          </p:cNvSpPr>
          <p:nvPr/>
        </p:nvSpPr>
        <p:spPr>
          <a:xfrm>
            <a:off x="2723307" y="3796715"/>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charset="0"/>
                <a:cs typeface="Open Sans"/>
              </a:rPr>
              <a:t>DC Junior Associate</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charset="0"/>
                <a:cs typeface="Open Sans"/>
              </a:rPr>
              <a:t>New Business Innovation (NBI)</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a:solidFill>
                  <a:srgbClr val="000000"/>
                </a:solidFill>
                <a:latin typeface="Open Sans"/>
                <a:cs typeface="Open Sans"/>
              </a:rPr>
              <a:t>New Orleans, LA</a:t>
            </a:r>
            <a:endParaRPr kumimoji="0" lang="en-US" sz="1100" b="0" i="0" u="none" strike="noStrike" kern="1200" cap="none" spc="0" normalizeH="0" baseline="0" noProof="0">
              <a:ln>
                <a:noFill/>
              </a:ln>
              <a:solidFill>
                <a:srgbClr val="000000"/>
              </a:solidFill>
              <a:effectLst/>
              <a:uLnTx/>
              <a:uFillTx/>
              <a:latin typeface="Open Sans"/>
              <a:ea typeface="Open Sans" charset="0"/>
              <a:cs typeface="Open Sans"/>
            </a:endParaRPr>
          </a:p>
        </p:txBody>
      </p:sp>
      <p:pic>
        <p:nvPicPr>
          <p:cNvPr id="1030" name="Picture 6">
            <a:extLst>
              <a:ext uri="{FF2B5EF4-FFF2-40B4-BE49-F238E27FC236}">
                <a16:creationId xmlns:a16="http://schemas.microsoft.com/office/drawing/2014/main" id="{091C22DD-D6AA-05D3-D644-9D39E08911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2064" y="1613853"/>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31">
            <a:extLst>
              <a:ext uri="{FF2B5EF4-FFF2-40B4-BE49-F238E27FC236}">
                <a16:creationId xmlns:a16="http://schemas.microsoft.com/office/drawing/2014/main" id="{4FB2B1A2-A161-7B0C-47EB-58EFF7D6BC76}"/>
              </a:ext>
            </a:extLst>
          </p:cNvPr>
          <p:cNvSpPr txBox="1">
            <a:spLocks/>
          </p:cNvSpPr>
          <p:nvPr/>
        </p:nvSpPr>
        <p:spPr>
          <a:xfrm>
            <a:off x="4912708" y="3796885"/>
            <a:ext cx="1371600" cy="1445982"/>
          </a:xfrm>
          <a:prstGeom prst="rect">
            <a:avLst/>
          </a:prstGeom>
        </p:spPr>
        <p:txBody>
          <a:bodyPr lIns="0" tIns="45720" rIns="0" bIns="4572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a:solidFill>
                  <a:srgbClr val="000000"/>
                </a:solidFill>
                <a:latin typeface="Open Sans"/>
                <a:ea typeface="Open Sans"/>
                <a:cs typeface="Open Sans"/>
              </a:rPr>
              <a:t>ARDC</a:t>
            </a:r>
            <a:r>
              <a:rPr kumimoji="0" lang="en-US" sz="1100" b="0" i="0" u="none" strike="noStrike" kern="1200" cap="none" spc="0" normalizeH="0" baseline="0" noProof="0">
                <a:ln>
                  <a:noFill/>
                </a:ln>
                <a:solidFill>
                  <a:srgbClr val="000000"/>
                </a:solidFill>
                <a:effectLst/>
                <a:uLnTx/>
                <a:uFillTx/>
                <a:latin typeface="Open Sans"/>
                <a:ea typeface="Open Sans"/>
                <a:cs typeface="Open Sans"/>
              </a:rPr>
              <a:t> Analyst</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a:cs typeface="Open Sans"/>
              </a:rPr>
              <a:t>AI &amp; Data Engineering</a:t>
            </a:r>
            <a:endParaRPr lang="en-US" sz="1100" b="0" i="0" u="none" strike="noStrike" kern="1200" cap="none" spc="0" normalizeH="0" baseline="0" noProof="0">
              <a:ln>
                <a:noFill/>
              </a:ln>
              <a:solidFill>
                <a:srgbClr val="000000"/>
              </a:solidFill>
              <a:effectLst/>
              <a:uLnTx/>
              <a:uFillTx/>
              <a:latin typeface="Open Sans"/>
              <a:ea typeface="Open Sans"/>
              <a:cs typeface="Open Sans"/>
            </a:endParaRPr>
          </a:p>
          <a:p>
            <a:pPr marL="137160" indent="-137160">
              <a:spcBef>
                <a:spcPts val="0"/>
              </a:spcBef>
              <a:spcAft>
                <a:spcPts val="600"/>
              </a:spcAft>
              <a:buClr>
                <a:srgbClr val="787878"/>
              </a:buClr>
              <a:defRPr/>
            </a:pPr>
            <a:r>
              <a:rPr lang="en-US" sz="1100" spc="0">
                <a:solidFill>
                  <a:srgbClr val="000000"/>
                </a:solidFill>
                <a:latin typeface="Open Sans"/>
                <a:ea typeface="Open Sans"/>
                <a:cs typeface="Open Sans"/>
              </a:rPr>
              <a:t>Strategy &amp; Analytics</a:t>
            </a:r>
          </a:p>
          <a:p>
            <a:pPr marL="137160" indent="-137160">
              <a:spcBef>
                <a:spcPts val="0"/>
              </a:spcBef>
              <a:spcAft>
                <a:spcPts val="600"/>
              </a:spcAft>
              <a:buClr>
                <a:srgbClr val="787878"/>
              </a:buClr>
              <a:defRPr/>
            </a:pPr>
            <a:r>
              <a:rPr lang="en-US" sz="1100" spc="0">
                <a:solidFill>
                  <a:srgbClr val="000000"/>
                </a:solidFill>
                <a:latin typeface="Open Sans"/>
                <a:ea typeface="Open Sans"/>
                <a:cs typeface="Open Sans"/>
              </a:rPr>
              <a:t>MX - Querétaro</a:t>
            </a:r>
            <a:endParaRPr lang="en-US" sz="1100" b="0" i="0" u="none" strike="noStrike" kern="1200" cap="none" spc="0" normalizeH="0" baseline="0" noProof="0">
              <a:ln>
                <a:noFill/>
              </a:ln>
              <a:solidFill>
                <a:srgbClr val="000000"/>
              </a:solidFill>
              <a:effectLst/>
              <a:uLnTx/>
              <a:uFillTx/>
              <a:latin typeface="Open Sans"/>
              <a:ea typeface="Open Sans"/>
              <a:cs typeface="Open Sans"/>
            </a:endParaRPr>
          </a:p>
        </p:txBody>
      </p:sp>
      <p:sp>
        <p:nvSpPr>
          <p:cNvPr id="23" name="Text Placeholder 31">
            <a:extLst>
              <a:ext uri="{FF2B5EF4-FFF2-40B4-BE49-F238E27FC236}">
                <a16:creationId xmlns:a16="http://schemas.microsoft.com/office/drawing/2014/main" id="{E9D477CC-B94C-1E90-EA6C-86BA55D2C74E}"/>
              </a:ext>
            </a:extLst>
          </p:cNvPr>
          <p:cNvSpPr txBox="1">
            <a:spLocks/>
          </p:cNvSpPr>
          <p:nvPr/>
        </p:nvSpPr>
        <p:spPr>
          <a:xfrm>
            <a:off x="6983559" y="3796885"/>
            <a:ext cx="1371600"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a:ea typeface="Open Sans" charset="0"/>
                <a:cs typeface="Open Sans"/>
              </a:rPr>
              <a:t>Risk &amp; Financial Advisory Analyst</a:t>
            </a: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a:solidFill>
                  <a:srgbClr val="000000"/>
                </a:solidFill>
                <a:latin typeface="Open Sans"/>
                <a:cs typeface="Open Sans"/>
              </a:rPr>
              <a:t>Accounting &amp; Internal Controls</a:t>
            </a:r>
            <a:endParaRPr kumimoji="0" lang="en-US" sz="1100" b="0" i="0" u="none" strike="noStrike" kern="1200" cap="none" spc="0" normalizeH="0" baseline="0" noProof="0">
              <a:ln>
                <a:noFill/>
              </a:ln>
              <a:solidFill>
                <a:srgbClr val="000000"/>
              </a:solidFill>
              <a:effectLst/>
              <a:uLnTx/>
              <a:uFillTx/>
              <a:latin typeface="Open Sans"/>
              <a:ea typeface="Open Sans" charset="0"/>
              <a:cs typeface="Open Sans"/>
            </a:endParaRPr>
          </a:p>
          <a:p>
            <a:pPr marL="137160" marR="0" lvl="0" indent="-137160" algn="l" defTabSz="914400" rtl="0" eaLnBrk="1" fontAlgn="auto" latinLnBrk="0" hangingPunct="1">
              <a:lnSpc>
                <a:spcPct val="100000"/>
              </a:lnSpc>
              <a:spcBef>
                <a:spcPts val="0"/>
              </a:spcBef>
              <a:spcAft>
                <a:spcPts val="600"/>
              </a:spcAft>
              <a:buClr>
                <a:srgbClr val="787878"/>
              </a:buClr>
              <a:buSzPct val="75000"/>
              <a:buFont typeface="Arial" panose="020B0604020202020204" pitchFamily="34" charset="0"/>
              <a:buChar char="•"/>
              <a:tabLst/>
              <a:defRPr/>
            </a:pPr>
            <a:r>
              <a:rPr lang="en-US" sz="1100" spc="0">
                <a:solidFill>
                  <a:srgbClr val="000000"/>
                </a:solidFill>
                <a:latin typeface="Open Sans"/>
                <a:cs typeface="Open Sans"/>
              </a:rPr>
              <a:t>Dallas, TX</a:t>
            </a:r>
            <a:endParaRPr kumimoji="0" lang="en-US" sz="1100" b="0" i="0" u="none" strike="noStrike" kern="1200" cap="none" spc="0" normalizeH="0" baseline="0" noProof="0">
              <a:ln>
                <a:noFill/>
              </a:ln>
              <a:solidFill>
                <a:srgbClr val="000000"/>
              </a:solidFill>
              <a:effectLst/>
              <a:uLnTx/>
              <a:uFillTx/>
              <a:latin typeface="Open Sans"/>
              <a:ea typeface="Open Sans" charset="0"/>
              <a:cs typeface="Open Sans"/>
            </a:endParaRPr>
          </a:p>
        </p:txBody>
      </p:sp>
      <p:pic>
        <p:nvPicPr>
          <p:cNvPr id="1032" name="Picture 8">
            <a:extLst>
              <a:ext uri="{FF2B5EF4-FFF2-40B4-BE49-F238E27FC236}">
                <a16:creationId xmlns:a16="http://schemas.microsoft.com/office/drawing/2014/main" id="{A61ADF4A-5A14-356F-471F-060D554BA8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4466" y="1600583"/>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31">
            <a:extLst>
              <a:ext uri="{FF2B5EF4-FFF2-40B4-BE49-F238E27FC236}">
                <a16:creationId xmlns:a16="http://schemas.microsoft.com/office/drawing/2014/main" id="{A678FFE0-AB25-1233-564F-767EDC332F14}"/>
              </a:ext>
            </a:extLst>
          </p:cNvPr>
          <p:cNvSpPr txBox="1">
            <a:spLocks/>
          </p:cNvSpPr>
          <p:nvPr/>
        </p:nvSpPr>
        <p:spPr>
          <a:xfrm>
            <a:off x="9044021" y="3796885"/>
            <a:ext cx="1371600" cy="1445982"/>
          </a:xfrm>
          <a:prstGeom prst="rect">
            <a:avLst/>
          </a:prstGeom>
        </p:spPr>
        <p:txBody>
          <a:bodyPr lIns="0" tIns="45720" rIns="0" bIns="4572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indent="-137160">
              <a:spcBef>
                <a:spcPts val="0"/>
              </a:spcBef>
              <a:spcAft>
                <a:spcPts val="600"/>
              </a:spcAft>
              <a:buClr>
                <a:srgbClr val="787878"/>
              </a:buClr>
              <a:defRPr/>
            </a:pPr>
            <a:r>
              <a:rPr lang="en-US" sz="1100" spc="0">
                <a:solidFill>
                  <a:srgbClr val="000000"/>
                </a:solidFill>
                <a:latin typeface="Open Sans"/>
                <a:ea typeface="Open Sans"/>
                <a:cs typeface="Open Sans"/>
              </a:rPr>
              <a:t>ARDC Analyst Intern</a:t>
            </a:r>
            <a:endParaRPr lang="en-US" sz="1100" b="0" i="0" u="none" strike="noStrike" kern="1200" cap="none" spc="0" normalizeH="0" baseline="0" noProof="0">
              <a:ln>
                <a:noFill/>
              </a:ln>
              <a:solidFill>
                <a:srgbClr val="000000"/>
              </a:solidFill>
              <a:effectLst/>
              <a:uLnTx/>
              <a:uFillTx/>
              <a:latin typeface="Open Sans"/>
              <a:ea typeface="Open Sans"/>
              <a:cs typeface="Open Sans"/>
            </a:endParaRPr>
          </a:p>
          <a:p>
            <a:pPr marL="137160" indent="-137160">
              <a:spcBef>
                <a:spcPts val="0"/>
              </a:spcBef>
              <a:spcAft>
                <a:spcPts val="600"/>
              </a:spcAft>
              <a:buClr>
                <a:srgbClr val="787878"/>
              </a:buClr>
              <a:defRPr/>
            </a:pPr>
            <a:r>
              <a:rPr lang="en-US" sz="1100" spc="0">
                <a:solidFill>
                  <a:srgbClr val="000000"/>
                </a:solidFill>
                <a:latin typeface="Open Sans"/>
                <a:ea typeface="Open Sans"/>
                <a:cs typeface="Open Sans"/>
              </a:rPr>
              <a:t>Strategy &amp; Analytics</a:t>
            </a:r>
            <a:endParaRPr lang="en-US" sz="1100" b="0" i="0" u="none" strike="noStrike" kern="1200" cap="none" spc="0" normalizeH="0" baseline="0" noProof="0">
              <a:ln>
                <a:noFill/>
              </a:ln>
              <a:solidFill>
                <a:srgbClr val="000000"/>
              </a:solidFill>
              <a:effectLst/>
              <a:uLnTx/>
              <a:uFillTx/>
              <a:latin typeface="Open Sans"/>
              <a:ea typeface="Open Sans"/>
              <a:cs typeface="Open Sans"/>
            </a:endParaRPr>
          </a:p>
          <a:p>
            <a:pPr marL="137160" indent="-137160">
              <a:spcBef>
                <a:spcPts val="0"/>
              </a:spcBef>
              <a:spcAft>
                <a:spcPts val="600"/>
              </a:spcAft>
              <a:buClr>
                <a:srgbClr val="787878"/>
              </a:buClr>
              <a:defRPr/>
            </a:pPr>
            <a:r>
              <a:rPr lang="en-US" sz="1100" spc="0">
                <a:solidFill>
                  <a:srgbClr val="000000"/>
                </a:solidFill>
                <a:latin typeface="Open Sans"/>
                <a:ea typeface="Open Sans"/>
                <a:cs typeface="Open Sans"/>
              </a:rPr>
              <a:t>MX - Querétaro</a:t>
            </a:r>
            <a:endParaRPr lang="en-US" sz="1100" b="0" i="0" u="none" strike="noStrike" kern="1200" cap="none" spc="0" normalizeH="0" baseline="0" noProof="0">
              <a:ln>
                <a:noFill/>
              </a:ln>
              <a:solidFill>
                <a:srgbClr val="000000"/>
              </a:solidFill>
              <a:effectLst/>
              <a:uLnTx/>
              <a:uFillTx/>
              <a:latin typeface="Open Sans"/>
              <a:ea typeface="Open Sans"/>
              <a:cs typeface="Open Sans"/>
            </a:endParaRPr>
          </a:p>
        </p:txBody>
      </p:sp>
      <p:pic>
        <p:nvPicPr>
          <p:cNvPr id="1036" name="Picture 12">
            <a:extLst>
              <a:ext uri="{FF2B5EF4-FFF2-40B4-BE49-F238E27FC236}">
                <a16:creationId xmlns:a16="http://schemas.microsoft.com/office/drawing/2014/main" id="{5F030D98-9D79-4761-3686-670168F80C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7495" y="161385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2393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8E6D76-CDB6-4325-ADF4-7E110B12705C}"/>
              </a:ext>
            </a:extLst>
          </p:cNvPr>
          <p:cNvSpPr>
            <a:spLocks noGrp="1"/>
          </p:cNvSpPr>
          <p:nvPr>
            <p:ph type="body" sz="quarter" idx="13"/>
          </p:nvPr>
        </p:nvSpPr>
        <p:spPr/>
        <p:txBody>
          <a:bodyPr vert="horz" lIns="0" tIns="0" rIns="0" bIns="0" rtlCol="0" anchor="t">
            <a:noAutofit/>
          </a:bodyPr>
          <a:lstStyle/>
          <a:p>
            <a:r>
              <a:rPr lang="en-US">
                <a:latin typeface="Open Sans Light"/>
                <a:ea typeface="Open Sans Light"/>
                <a:cs typeface="Open Sans Light"/>
              </a:rPr>
              <a:t>Evaluating the opportunity at hand for the videogame industry.</a:t>
            </a:r>
            <a:endParaRPr lang="en-US"/>
          </a:p>
        </p:txBody>
      </p:sp>
      <p:sp>
        <p:nvSpPr>
          <p:cNvPr id="3" name="Title 2">
            <a:extLst>
              <a:ext uri="{FF2B5EF4-FFF2-40B4-BE49-F238E27FC236}">
                <a16:creationId xmlns:a16="http://schemas.microsoft.com/office/drawing/2014/main" id="{5CA7B8CB-9ECC-4E4F-B00B-76F08EB0A271}"/>
              </a:ext>
            </a:extLst>
          </p:cNvPr>
          <p:cNvSpPr>
            <a:spLocks noGrp="1"/>
          </p:cNvSpPr>
          <p:nvPr>
            <p:ph type="title"/>
          </p:nvPr>
        </p:nvSpPr>
        <p:spPr/>
        <p:txBody>
          <a:bodyPr/>
          <a:lstStyle/>
          <a:p>
            <a:r>
              <a:rPr lang="en-US">
                <a:latin typeface="Open Sans"/>
                <a:ea typeface="Open Sans"/>
                <a:cs typeface="Open Sans"/>
              </a:rPr>
              <a:t>Business Understanding</a:t>
            </a:r>
            <a:endParaRPr lang="en-US"/>
          </a:p>
        </p:txBody>
      </p:sp>
      <p:pic>
        <p:nvPicPr>
          <p:cNvPr id="4" name="Picture 3">
            <a:extLst>
              <a:ext uri="{FF2B5EF4-FFF2-40B4-BE49-F238E27FC236}">
                <a16:creationId xmlns:a16="http://schemas.microsoft.com/office/drawing/2014/main" id="{5D1861F7-8DE2-4155-8A63-4A3B9B168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85" y="6234032"/>
            <a:ext cx="1007299" cy="531193"/>
          </a:xfrm>
          <a:prstGeom prst="rect">
            <a:avLst/>
          </a:prstGeom>
        </p:spPr>
      </p:pic>
      <p:cxnSp>
        <p:nvCxnSpPr>
          <p:cNvPr id="23" name="Straight Connector 22">
            <a:extLst>
              <a:ext uri="{FF2B5EF4-FFF2-40B4-BE49-F238E27FC236}">
                <a16:creationId xmlns:a16="http://schemas.microsoft.com/office/drawing/2014/main" id="{F728EFCD-5A6E-46C2-95ED-240D253A1305}"/>
              </a:ext>
            </a:extLst>
          </p:cNvPr>
          <p:cNvCxnSpPr>
            <a:cxnSpLocks/>
          </p:cNvCxnSpPr>
          <p:nvPr/>
        </p:nvCxnSpPr>
        <p:spPr>
          <a:xfrm>
            <a:off x="497364" y="1238176"/>
            <a:ext cx="1119573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5AB58ABB-8CBF-4786-9427-6408598EEA3A}"/>
              </a:ext>
            </a:extLst>
          </p:cNvPr>
          <p:cNvCxnSpPr>
            <a:cxnSpLocks/>
          </p:cNvCxnSpPr>
          <p:nvPr/>
        </p:nvCxnSpPr>
        <p:spPr>
          <a:xfrm flipV="1">
            <a:off x="497685" y="3033946"/>
            <a:ext cx="11268402" cy="19099"/>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CF721DEB-90FF-4673-83A4-BF7B119AC0EE}"/>
              </a:ext>
            </a:extLst>
          </p:cNvPr>
          <p:cNvCxnSpPr>
            <a:cxnSpLocks/>
          </p:cNvCxnSpPr>
          <p:nvPr/>
        </p:nvCxnSpPr>
        <p:spPr>
          <a:xfrm>
            <a:off x="497685" y="4807061"/>
            <a:ext cx="11268402" cy="5047"/>
          </a:xfrm>
          <a:prstGeom prst="line">
            <a:avLst/>
          </a:prstGeom>
          <a:ln>
            <a:solidFill>
              <a:schemeClr val="accent6">
                <a:lumMod val="50000"/>
              </a:schemeClr>
            </a:solidFill>
          </a:ln>
        </p:spPr>
        <p:style>
          <a:lnRef idx="1">
            <a:schemeClr val="accent6"/>
          </a:lnRef>
          <a:fillRef idx="0">
            <a:schemeClr val="accent6"/>
          </a:fillRef>
          <a:effectRef idx="0">
            <a:schemeClr val="accent6"/>
          </a:effectRef>
          <a:fontRef idx="minor">
            <a:schemeClr val="tx1"/>
          </a:fontRef>
        </p:style>
      </p:cxnSp>
      <p:sp>
        <p:nvSpPr>
          <p:cNvPr id="27" name="TextBox 26">
            <a:extLst>
              <a:ext uri="{FF2B5EF4-FFF2-40B4-BE49-F238E27FC236}">
                <a16:creationId xmlns:a16="http://schemas.microsoft.com/office/drawing/2014/main" id="{7D5BB7C7-D553-460C-96F9-A92EEA9F7E69}"/>
              </a:ext>
            </a:extLst>
          </p:cNvPr>
          <p:cNvSpPr txBox="1"/>
          <p:nvPr/>
        </p:nvSpPr>
        <p:spPr>
          <a:xfrm>
            <a:off x="5130627" y="800942"/>
            <a:ext cx="2225289" cy="461665"/>
          </a:xfrm>
          <a:prstGeom prst="rect">
            <a:avLst/>
          </a:prstGeom>
          <a:noFill/>
        </p:spPr>
        <p:txBody>
          <a:bodyPr wrap="none" rtlCol="0">
            <a:spAutoFit/>
          </a:bodyPr>
          <a:lstStyle/>
          <a:p>
            <a:r>
              <a:rPr lang="en-US" sz="2400" b="1">
                <a:solidFill>
                  <a:schemeClr val="accent6"/>
                </a:solidFill>
              </a:rPr>
              <a:t>MARKET TREND</a:t>
            </a:r>
          </a:p>
        </p:txBody>
      </p:sp>
      <p:sp>
        <p:nvSpPr>
          <p:cNvPr id="28" name="TextBox 27">
            <a:extLst>
              <a:ext uri="{FF2B5EF4-FFF2-40B4-BE49-F238E27FC236}">
                <a16:creationId xmlns:a16="http://schemas.microsoft.com/office/drawing/2014/main" id="{830C8A3D-8B8E-407F-9CC2-A73CBA9A38F0}"/>
              </a:ext>
            </a:extLst>
          </p:cNvPr>
          <p:cNvSpPr txBox="1"/>
          <p:nvPr/>
        </p:nvSpPr>
        <p:spPr>
          <a:xfrm>
            <a:off x="4564094" y="2581830"/>
            <a:ext cx="3358996" cy="461665"/>
          </a:xfrm>
          <a:prstGeom prst="rect">
            <a:avLst/>
          </a:prstGeom>
          <a:noFill/>
        </p:spPr>
        <p:txBody>
          <a:bodyPr wrap="none" rtlCol="0">
            <a:spAutoFit/>
          </a:bodyPr>
          <a:lstStyle/>
          <a:p>
            <a:r>
              <a:rPr lang="en-US" sz="2400" b="1">
                <a:solidFill>
                  <a:schemeClr val="accent6">
                    <a:lumMod val="75000"/>
                  </a:schemeClr>
                </a:solidFill>
              </a:rPr>
              <a:t>BUSINESS OPPORTUNITY</a:t>
            </a:r>
          </a:p>
        </p:txBody>
      </p:sp>
      <p:sp>
        <p:nvSpPr>
          <p:cNvPr id="29" name="TextBox 28">
            <a:extLst>
              <a:ext uri="{FF2B5EF4-FFF2-40B4-BE49-F238E27FC236}">
                <a16:creationId xmlns:a16="http://schemas.microsoft.com/office/drawing/2014/main" id="{8996575B-F670-40F1-9D95-A8171B1AE458}"/>
              </a:ext>
            </a:extLst>
          </p:cNvPr>
          <p:cNvSpPr txBox="1"/>
          <p:nvPr/>
        </p:nvSpPr>
        <p:spPr>
          <a:xfrm>
            <a:off x="4560632" y="4345396"/>
            <a:ext cx="3365921" cy="461665"/>
          </a:xfrm>
          <a:prstGeom prst="rect">
            <a:avLst/>
          </a:prstGeom>
          <a:noFill/>
        </p:spPr>
        <p:txBody>
          <a:bodyPr wrap="none" rtlCol="0">
            <a:spAutoFit/>
          </a:bodyPr>
          <a:lstStyle/>
          <a:p>
            <a:r>
              <a:rPr lang="en-US" sz="2400" b="1">
                <a:solidFill>
                  <a:schemeClr val="accent6">
                    <a:lumMod val="50000"/>
                  </a:schemeClr>
                </a:solidFill>
              </a:rPr>
              <a:t>STRATEGICAL APPROACH</a:t>
            </a:r>
          </a:p>
        </p:txBody>
      </p:sp>
      <p:sp>
        <p:nvSpPr>
          <p:cNvPr id="6" name="TextBox 5">
            <a:extLst>
              <a:ext uri="{FF2B5EF4-FFF2-40B4-BE49-F238E27FC236}">
                <a16:creationId xmlns:a16="http://schemas.microsoft.com/office/drawing/2014/main" id="{D587C123-3C91-578E-F89F-1C01B5F82EDF}"/>
              </a:ext>
            </a:extLst>
          </p:cNvPr>
          <p:cNvSpPr txBox="1"/>
          <p:nvPr/>
        </p:nvSpPr>
        <p:spPr>
          <a:xfrm>
            <a:off x="1364862" y="4982373"/>
            <a:ext cx="9757459" cy="1200329"/>
          </a:xfrm>
          <a:prstGeom prst="rect">
            <a:avLst/>
          </a:prstGeom>
          <a:noFill/>
        </p:spPr>
        <p:txBody>
          <a:bodyPr wrap="square" lIns="91440" tIns="45720" rIns="91440" bIns="45720" rtlCol="0" anchor="t">
            <a:spAutoFit/>
          </a:bodyPr>
          <a:lstStyle/>
          <a:p>
            <a:pPr algn="just"/>
            <a:r>
              <a:rPr lang="en-US"/>
              <a:t>Leveraging AI models, we plan to analyze online discourse by aggregating, processing, and analyzing posts to gauge the general opinion of a game in order to create actionable and profitable insights regarding the future of these projects. This will allow us to react in real time to the demands of a playerbase.</a:t>
            </a:r>
            <a:endParaRPr lang="en-US">
              <a:cs typeface="Calibri"/>
            </a:endParaRPr>
          </a:p>
        </p:txBody>
      </p:sp>
      <p:sp>
        <p:nvSpPr>
          <p:cNvPr id="10" name="TextBox 9">
            <a:extLst>
              <a:ext uri="{FF2B5EF4-FFF2-40B4-BE49-F238E27FC236}">
                <a16:creationId xmlns:a16="http://schemas.microsoft.com/office/drawing/2014/main" id="{7E290C78-12C5-0039-FB43-1EDA67DCDB70}"/>
              </a:ext>
            </a:extLst>
          </p:cNvPr>
          <p:cNvSpPr txBox="1"/>
          <p:nvPr/>
        </p:nvSpPr>
        <p:spPr>
          <a:xfrm>
            <a:off x="1364862" y="3145067"/>
            <a:ext cx="10436735" cy="923330"/>
          </a:xfrm>
          <a:prstGeom prst="rect">
            <a:avLst/>
          </a:prstGeom>
          <a:noFill/>
        </p:spPr>
        <p:txBody>
          <a:bodyPr wrap="square" lIns="91440" tIns="45720" rIns="91440" bIns="45720" rtlCol="0" anchor="t">
            <a:spAutoFit/>
          </a:bodyPr>
          <a:lstStyle/>
          <a:p>
            <a:pPr algn="just"/>
            <a:r>
              <a:rPr lang="en-US"/>
              <a:t>Videogame companies face the challenges of continuously improving their games to meet expectations of millions of players. The goal is to obtain actionable insights from player sentiment in the online fanbases related to newly deployed content as it is released.</a:t>
            </a:r>
          </a:p>
        </p:txBody>
      </p:sp>
      <p:sp>
        <p:nvSpPr>
          <p:cNvPr id="11" name="TextBox 10">
            <a:extLst>
              <a:ext uri="{FF2B5EF4-FFF2-40B4-BE49-F238E27FC236}">
                <a16:creationId xmlns:a16="http://schemas.microsoft.com/office/drawing/2014/main" id="{58E110E2-8247-6A68-6610-472298875FBF}"/>
              </a:ext>
            </a:extLst>
          </p:cNvPr>
          <p:cNvSpPr txBox="1"/>
          <p:nvPr/>
        </p:nvSpPr>
        <p:spPr>
          <a:xfrm>
            <a:off x="1306670" y="1444269"/>
            <a:ext cx="10436735" cy="923330"/>
          </a:xfrm>
          <a:prstGeom prst="rect">
            <a:avLst/>
          </a:prstGeom>
          <a:noFill/>
        </p:spPr>
        <p:txBody>
          <a:bodyPr wrap="square" lIns="91440" tIns="45720" rIns="91440" bIns="45720" rtlCol="0" anchor="t">
            <a:spAutoFit/>
          </a:bodyPr>
          <a:lstStyle/>
          <a:p>
            <a:pPr algn="just"/>
            <a:r>
              <a:rPr lang="en-US"/>
              <a:t>The increased popularity of gaming and esports due to the COVID-19 pandemic have established online-gaming as an ever-growing interaction medium for people worldwide; updates need to be rolled out periodically in order to engage and maintain player bases.</a:t>
            </a:r>
            <a:endParaRPr lang="en-US">
              <a:cs typeface="Calibri"/>
            </a:endParaRPr>
          </a:p>
        </p:txBody>
      </p:sp>
      <p:pic>
        <p:nvPicPr>
          <p:cNvPr id="12" name="Graphic 12" descr="Game controller outline">
            <a:extLst>
              <a:ext uri="{FF2B5EF4-FFF2-40B4-BE49-F238E27FC236}">
                <a16:creationId xmlns:a16="http://schemas.microsoft.com/office/drawing/2014/main" id="{52384704-8B55-20A9-427A-1DAE9FB162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942" y="3107871"/>
            <a:ext cx="705759" cy="742045"/>
          </a:xfrm>
          <a:prstGeom prst="rect">
            <a:avLst/>
          </a:prstGeom>
        </p:spPr>
      </p:pic>
      <p:pic>
        <p:nvPicPr>
          <p:cNvPr id="16" name="Graphic 18" descr="Vlog outline">
            <a:extLst>
              <a:ext uri="{FF2B5EF4-FFF2-40B4-BE49-F238E27FC236}">
                <a16:creationId xmlns:a16="http://schemas.microsoft.com/office/drawing/2014/main" id="{99BA9005-4537-7FE5-604F-D7620CF288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800" y="1348014"/>
            <a:ext cx="732972" cy="742044"/>
          </a:xfrm>
          <a:prstGeom prst="rect">
            <a:avLst/>
          </a:prstGeom>
        </p:spPr>
      </p:pic>
      <p:pic>
        <p:nvPicPr>
          <p:cNvPr id="19" name="Graphic 19" descr="Upward trend outline">
            <a:extLst>
              <a:ext uri="{FF2B5EF4-FFF2-40B4-BE49-F238E27FC236}">
                <a16:creationId xmlns:a16="http://schemas.microsoft.com/office/drawing/2014/main" id="{5D94C4B2-0023-F2A3-59B2-9A16ABC8FA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9942" y="4922157"/>
            <a:ext cx="705758" cy="714829"/>
          </a:xfrm>
          <a:prstGeom prst="rect">
            <a:avLst/>
          </a:prstGeom>
        </p:spPr>
      </p:pic>
    </p:spTree>
    <p:extLst>
      <p:ext uri="{BB962C8B-B14F-4D97-AF65-F5344CB8AC3E}">
        <p14:creationId xmlns:p14="http://schemas.microsoft.com/office/powerpoint/2010/main" val="29023427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335B2ED-D09C-4E44-95A9-14FC28754346}"/>
              </a:ext>
            </a:extLst>
          </p:cNvPr>
          <p:cNvSpPr/>
          <p:nvPr/>
        </p:nvSpPr>
        <p:spPr>
          <a:xfrm>
            <a:off x="194012" y="4349697"/>
            <a:ext cx="4704820" cy="8489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dk1"/>
                </a:solidFill>
              </a:rPr>
              <a:t>The idea would be to use Twitter API or other similar social media sites (</a:t>
            </a:r>
            <a:r>
              <a:rPr lang="en-US" sz="1400">
                <a:solidFill>
                  <a:schemeClr val="dk1"/>
                </a:solidFill>
                <a:latin typeface="Calibri"/>
                <a:ea typeface="Open Sans"/>
                <a:cs typeface="Calibri"/>
              </a:rPr>
              <a:t>Reddit, Twitter, Threads, YouTube</a:t>
            </a:r>
            <a:r>
              <a:rPr lang="en-US" sz="1400">
                <a:solidFill>
                  <a:schemeClr val="dk1"/>
                </a:solidFill>
                <a:ea typeface="Open Sans"/>
              </a:rPr>
              <a:t> comments, etc.) </a:t>
            </a:r>
            <a:r>
              <a:rPr lang="en-US" sz="1400">
                <a:solidFill>
                  <a:schemeClr val="dk1"/>
                </a:solidFill>
              </a:rPr>
              <a:t>to collect data but with an already tagged dataset from Kaggle.</a:t>
            </a:r>
          </a:p>
        </p:txBody>
      </p:sp>
      <p:sp>
        <p:nvSpPr>
          <p:cNvPr id="2" name="Text Placeholder 1">
            <a:extLst>
              <a:ext uri="{FF2B5EF4-FFF2-40B4-BE49-F238E27FC236}">
                <a16:creationId xmlns:a16="http://schemas.microsoft.com/office/drawing/2014/main" id="{B48E6D76-CDB6-4325-ADF4-7E110B12705C}"/>
              </a:ext>
            </a:extLst>
          </p:cNvPr>
          <p:cNvSpPr>
            <a:spLocks noGrp="1"/>
          </p:cNvSpPr>
          <p:nvPr>
            <p:ph type="body" sz="quarter" idx="13"/>
          </p:nvPr>
        </p:nvSpPr>
        <p:spPr/>
        <p:txBody>
          <a:bodyPr vert="horz" lIns="0" tIns="0" rIns="0" bIns="0" rtlCol="0" anchor="t">
            <a:noAutofit/>
          </a:bodyPr>
          <a:lstStyle/>
          <a:p>
            <a:r>
              <a:rPr lang="en-US">
                <a:latin typeface="Open Sans Light"/>
                <a:ea typeface="Open Sans Light"/>
                <a:cs typeface="Open Sans Light"/>
              </a:rPr>
              <a:t>Data sources understanding &amp; types of models proposed</a:t>
            </a:r>
            <a:endParaRPr lang="en-US"/>
          </a:p>
        </p:txBody>
      </p:sp>
      <p:sp>
        <p:nvSpPr>
          <p:cNvPr id="3" name="Title 2">
            <a:extLst>
              <a:ext uri="{FF2B5EF4-FFF2-40B4-BE49-F238E27FC236}">
                <a16:creationId xmlns:a16="http://schemas.microsoft.com/office/drawing/2014/main" id="{5CA7B8CB-9ECC-4E4F-B00B-76F08EB0A271}"/>
              </a:ext>
            </a:extLst>
          </p:cNvPr>
          <p:cNvSpPr>
            <a:spLocks noGrp="1"/>
          </p:cNvSpPr>
          <p:nvPr>
            <p:ph type="title"/>
          </p:nvPr>
        </p:nvSpPr>
        <p:spPr/>
        <p:txBody>
          <a:bodyPr/>
          <a:lstStyle/>
          <a:p>
            <a:r>
              <a:rPr lang="en-US">
                <a:latin typeface="Open Sans"/>
                <a:ea typeface="Open Sans"/>
                <a:cs typeface="Open Sans"/>
              </a:rPr>
              <a:t>Data Understanding &amp; Models</a:t>
            </a:r>
            <a:endParaRPr lang="en-US"/>
          </a:p>
        </p:txBody>
      </p:sp>
      <p:pic>
        <p:nvPicPr>
          <p:cNvPr id="4" name="Picture 3">
            <a:extLst>
              <a:ext uri="{FF2B5EF4-FFF2-40B4-BE49-F238E27FC236}">
                <a16:creationId xmlns:a16="http://schemas.microsoft.com/office/drawing/2014/main" id="{00C97760-6D5D-4B40-856E-DDB560AAC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85" y="6234032"/>
            <a:ext cx="1007299" cy="531193"/>
          </a:xfrm>
          <a:prstGeom prst="rect">
            <a:avLst/>
          </a:prstGeom>
        </p:spPr>
      </p:pic>
      <p:cxnSp>
        <p:nvCxnSpPr>
          <p:cNvPr id="14" name="Straight Connector 13">
            <a:extLst>
              <a:ext uri="{FF2B5EF4-FFF2-40B4-BE49-F238E27FC236}">
                <a16:creationId xmlns:a16="http://schemas.microsoft.com/office/drawing/2014/main" id="{21A59976-560A-44AB-8A23-01F5C277ED6D}"/>
              </a:ext>
            </a:extLst>
          </p:cNvPr>
          <p:cNvCxnSpPr>
            <a:cxnSpLocks/>
          </p:cNvCxnSpPr>
          <p:nvPr/>
        </p:nvCxnSpPr>
        <p:spPr>
          <a:xfrm>
            <a:off x="4934412" y="1077560"/>
            <a:ext cx="0" cy="4554868"/>
          </a:xfrm>
          <a:prstGeom prst="line">
            <a:avLst/>
          </a:prstGeom>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5DF0F10-8DA2-4D53-8937-41421A8A8783}"/>
              </a:ext>
            </a:extLst>
          </p:cNvPr>
          <p:cNvCxnSpPr>
            <a:cxnSpLocks/>
          </p:cNvCxnSpPr>
          <p:nvPr/>
        </p:nvCxnSpPr>
        <p:spPr>
          <a:xfrm flipH="1">
            <a:off x="7300696" y="1675379"/>
            <a:ext cx="28926" cy="3957049"/>
          </a:xfrm>
          <a:prstGeom prst="line">
            <a:avLst/>
          </a:prstGeom>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FE044E08-D6C7-44AE-9F6C-A4480898A83F}"/>
              </a:ext>
            </a:extLst>
          </p:cNvPr>
          <p:cNvSpPr txBox="1"/>
          <p:nvPr/>
        </p:nvSpPr>
        <p:spPr>
          <a:xfrm>
            <a:off x="2025232" y="1751610"/>
            <a:ext cx="1140312" cy="369332"/>
          </a:xfrm>
          <a:prstGeom prst="rect">
            <a:avLst/>
          </a:prstGeom>
          <a:noFill/>
        </p:spPr>
        <p:txBody>
          <a:bodyPr wrap="none" rtlCol="0">
            <a:spAutoFit/>
          </a:bodyPr>
          <a:lstStyle/>
          <a:p>
            <a:r>
              <a:rPr lang="en-US"/>
              <a:t>1 Data Set</a:t>
            </a:r>
          </a:p>
        </p:txBody>
      </p:sp>
      <p:sp>
        <p:nvSpPr>
          <p:cNvPr id="19" name="TextBox 18">
            <a:extLst>
              <a:ext uri="{FF2B5EF4-FFF2-40B4-BE49-F238E27FC236}">
                <a16:creationId xmlns:a16="http://schemas.microsoft.com/office/drawing/2014/main" id="{3F1D9CB3-59D6-4B13-9E8E-1817F7048696}"/>
              </a:ext>
            </a:extLst>
          </p:cNvPr>
          <p:cNvSpPr txBox="1"/>
          <p:nvPr/>
        </p:nvSpPr>
        <p:spPr>
          <a:xfrm>
            <a:off x="5529228" y="1739687"/>
            <a:ext cx="1486497" cy="369332"/>
          </a:xfrm>
          <a:prstGeom prst="rect">
            <a:avLst/>
          </a:prstGeom>
          <a:noFill/>
        </p:spPr>
        <p:txBody>
          <a:bodyPr wrap="none" lIns="91440" tIns="45720" rIns="91440" bIns="45720" rtlCol="0" anchor="t">
            <a:spAutoFit/>
          </a:bodyPr>
          <a:lstStyle/>
          <a:p>
            <a:r>
              <a:rPr lang="en-US"/>
              <a:t>Data Cleaning</a:t>
            </a:r>
          </a:p>
        </p:txBody>
      </p:sp>
      <p:sp>
        <p:nvSpPr>
          <p:cNvPr id="20" name="TextBox 19">
            <a:extLst>
              <a:ext uri="{FF2B5EF4-FFF2-40B4-BE49-F238E27FC236}">
                <a16:creationId xmlns:a16="http://schemas.microsoft.com/office/drawing/2014/main" id="{09AEB870-4DB2-448A-B949-90F23DF4C1F6}"/>
              </a:ext>
            </a:extLst>
          </p:cNvPr>
          <p:cNvSpPr txBox="1"/>
          <p:nvPr/>
        </p:nvSpPr>
        <p:spPr>
          <a:xfrm>
            <a:off x="7924986" y="1747421"/>
            <a:ext cx="1410964" cy="369332"/>
          </a:xfrm>
          <a:prstGeom prst="rect">
            <a:avLst/>
          </a:prstGeom>
          <a:noFill/>
        </p:spPr>
        <p:txBody>
          <a:bodyPr wrap="none" rtlCol="0">
            <a:spAutoFit/>
          </a:bodyPr>
          <a:lstStyle/>
          <a:p>
            <a:r>
              <a:rPr lang="en-US"/>
              <a:t>Models Used</a:t>
            </a:r>
          </a:p>
        </p:txBody>
      </p:sp>
      <p:cxnSp>
        <p:nvCxnSpPr>
          <p:cNvPr id="40" name="Straight Connector 39">
            <a:extLst>
              <a:ext uri="{FF2B5EF4-FFF2-40B4-BE49-F238E27FC236}">
                <a16:creationId xmlns:a16="http://schemas.microsoft.com/office/drawing/2014/main" id="{723353CD-6FE0-4C1A-91EC-356A6037B4A0}"/>
              </a:ext>
            </a:extLst>
          </p:cNvPr>
          <p:cNvCxnSpPr>
            <a:cxnSpLocks/>
          </p:cNvCxnSpPr>
          <p:nvPr/>
        </p:nvCxnSpPr>
        <p:spPr>
          <a:xfrm>
            <a:off x="241441" y="1703498"/>
            <a:ext cx="10737157" cy="9060"/>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Straight Connector 40">
            <a:extLst>
              <a:ext uri="{FF2B5EF4-FFF2-40B4-BE49-F238E27FC236}">
                <a16:creationId xmlns:a16="http://schemas.microsoft.com/office/drawing/2014/main" id="{7B0F02CB-147C-4AE4-B11C-963A06DDB36B}"/>
              </a:ext>
            </a:extLst>
          </p:cNvPr>
          <p:cNvCxnSpPr>
            <a:cxnSpLocks/>
          </p:cNvCxnSpPr>
          <p:nvPr/>
        </p:nvCxnSpPr>
        <p:spPr>
          <a:xfrm>
            <a:off x="241441" y="2180537"/>
            <a:ext cx="10904853" cy="0"/>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44" name="Table 44">
            <a:extLst>
              <a:ext uri="{FF2B5EF4-FFF2-40B4-BE49-F238E27FC236}">
                <a16:creationId xmlns:a16="http://schemas.microsoft.com/office/drawing/2014/main" id="{F6F0513F-1CFB-4CA6-B90A-05B99B6FBD8F}"/>
              </a:ext>
            </a:extLst>
          </p:cNvPr>
          <p:cNvGraphicFramePr>
            <a:graphicFrameLocks noGrp="1"/>
          </p:cNvGraphicFramePr>
          <p:nvPr>
            <p:extLst>
              <p:ext uri="{D42A27DB-BD31-4B8C-83A1-F6EECF244321}">
                <p14:modId xmlns:p14="http://schemas.microsoft.com/office/powerpoint/2010/main" val="1875567873"/>
              </p:ext>
            </p:extLst>
          </p:nvPr>
        </p:nvGraphicFramePr>
        <p:xfrm>
          <a:off x="5065165" y="2255961"/>
          <a:ext cx="2139957" cy="3253185"/>
        </p:xfrm>
        <a:graphic>
          <a:graphicData uri="http://schemas.openxmlformats.org/drawingml/2006/table">
            <a:tbl>
              <a:tblPr firstRow="1" bandRow="1">
                <a:tableStyleId>{93296810-A885-4BE3-A3E7-6D5BEEA58F35}</a:tableStyleId>
              </a:tblPr>
              <a:tblGrid>
                <a:gridCol w="2139957">
                  <a:extLst>
                    <a:ext uri="{9D8B030D-6E8A-4147-A177-3AD203B41FA5}">
                      <a16:colId xmlns:a16="http://schemas.microsoft.com/office/drawing/2014/main" val="967969510"/>
                    </a:ext>
                  </a:extLst>
                </a:gridCol>
              </a:tblGrid>
              <a:tr h="415465">
                <a:tc>
                  <a:txBody>
                    <a:bodyPr/>
                    <a:lstStyle/>
                    <a:p>
                      <a:pPr algn="ctr"/>
                      <a:r>
                        <a:rPr lang="en-US" sz="1400"/>
                        <a:t>Methods: </a:t>
                      </a:r>
                    </a:p>
                  </a:txBody>
                  <a:tcPr/>
                </a:tc>
                <a:extLst>
                  <a:ext uri="{0D108BD9-81ED-4DB2-BD59-A6C34878D82A}">
                    <a16:rowId xmlns:a16="http://schemas.microsoft.com/office/drawing/2014/main" val="2931717247"/>
                  </a:ext>
                </a:extLst>
              </a:tr>
              <a:tr h="2837720">
                <a:tc>
                  <a:txBody>
                    <a:bodyPr/>
                    <a:lstStyle/>
                    <a:p>
                      <a:pPr marL="285750" indent="-285750">
                        <a:buFont typeface="Arial" panose="020B0604020202020204" pitchFamily="34" charset="0"/>
                        <a:buChar char="•"/>
                      </a:pPr>
                      <a:r>
                        <a:rPr lang="en-US" sz="1400"/>
                        <a:t>Basic Data Preprocessing</a:t>
                      </a:r>
                    </a:p>
                    <a:p>
                      <a:pPr marL="285750" lvl="0" indent="-285750">
                        <a:buFont typeface="Arial" panose="020B0604020202020204" pitchFamily="34" charset="0"/>
                        <a:buChar char="•"/>
                      </a:pPr>
                      <a:r>
                        <a:rPr lang="en-US" sz="1400"/>
                        <a:t>Remove Emojis</a:t>
                      </a:r>
                    </a:p>
                    <a:p>
                      <a:pPr marL="285750" lvl="0" indent="-285750">
                        <a:buFont typeface="Arial" panose="020B0604020202020204" pitchFamily="34" charset="0"/>
                        <a:buChar char="•"/>
                      </a:pPr>
                      <a:r>
                        <a:rPr lang="en-US" sz="1400"/>
                        <a:t>Remove Entities</a:t>
                      </a:r>
                    </a:p>
                    <a:p>
                      <a:pPr marL="285750" indent="-285750">
                        <a:buFont typeface="Arial" panose="020B0604020202020204" pitchFamily="34" charset="0"/>
                        <a:buChar char="•"/>
                      </a:pPr>
                      <a:r>
                        <a:rPr lang="en-US" sz="1400"/>
                        <a:t>Tokenization</a:t>
                      </a:r>
                    </a:p>
                    <a:p>
                      <a:pPr marL="285750" lvl="0" indent="-285750">
                        <a:buFont typeface="Arial" panose="020B0604020202020204" pitchFamily="34" charset="0"/>
                        <a:buChar char="•"/>
                      </a:pPr>
                      <a:r>
                        <a:rPr lang="en-US" sz="1400"/>
                        <a:t>Frequency Distributions</a:t>
                      </a:r>
                    </a:p>
                    <a:p>
                      <a:pPr marL="285750" indent="-285750">
                        <a:buFont typeface="Arial" panose="020B0604020202020204" pitchFamily="34" charset="0"/>
                        <a:buChar char="•"/>
                      </a:pPr>
                      <a:r>
                        <a:rPr lang="en-US" sz="1400"/>
                        <a:t>Stemming</a:t>
                      </a:r>
                    </a:p>
                    <a:p>
                      <a:pPr marL="285750" lvl="0" indent="-285750">
                        <a:buFont typeface="Arial" panose="020B0604020202020204" pitchFamily="34" charset="0"/>
                        <a:buChar char="•"/>
                      </a:pPr>
                      <a:r>
                        <a:rPr lang="en-US" sz="1400"/>
                        <a:t>Lemmatization</a:t>
                      </a:r>
                      <a:endParaRPr lang="en-US"/>
                    </a:p>
                    <a:p>
                      <a:pPr marL="285750" indent="-285750">
                        <a:buFont typeface="Arial" panose="020B0604020202020204" pitchFamily="34" charset="0"/>
                        <a:buChar char="•"/>
                      </a:pPr>
                      <a:r>
                        <a:rPr lang="en-US" sz="1400"/>
                        <a:t>Compute TF-IDK Vectorization</a:t>
                      </a:r>
                    </a:p>
                    <a:p>
                      <a:pPr marL="285750" indent="-285750">
                        <a:buFont typeface="Arial" panose="020B0604020202020204" pitchFamily="34" charset="0"/>
                        <a:buChar char="•"/>
                      </a:pPr>
                      <a:endParaRPr lang="en-US" sz="1100"/>
                    </a:p>
                  </a:txBody>
                  <a:tcPr/>
                </a:tc>
                <a:extLst>
                  <a:ext uri="{0D108BD9-81ED-4DB2-BD59-A6C34878D82A}">
                    <a16:rowId xmlns:a16="http://schemas.microsoft.com/office/drawing/2014/main" val="2000962486"/>
                  </a:ext>
                </a:extLst>
              </a:tr>
            </a:tbl>
          </a:graphicData>
        </a:graphic>
      </p:graphicFrame>
      <p:graphicFrame>
        <p:nvGraphicFramePr>
          <p:cNvPr id="45" name="Table 44">
            <a:extLst>
              <a:ext uri="{FF2B5EF4-FFF2-40B4-BE49-F238E27FC236}">
                <a16:creationId xmlns:a16="http://schemas.microsoft.com/office/drawing/2014/main" id="{529E873D-D71C-45CE-809A-3E12A46981BC}"/>
              </a:ext>
            </a:extLst>
          </p:cNvPr>
          <p:cNvGraphicFramePr>
            <a:graphicFrameLocks noGrp="1"/>
          </p:cNvGraphicFramePr>
          <p:nvPr>
            <p:extLst>
              <p:ext uri="{D42A27DB-BD31-4B8C-83A1-F6EECF244321}">
                <p14:modId xmlns:p14="http://schemas.microsoft.com/office/powerpoint/2010/main" val="2179346851"/>
              </p:ext>
            </p:extLst>
          </p:nvPr>
        </p:nvGraphicFramePr>
        <p:xfrm>
          <a:off x="7361160" y="2252055"/>
          <a:ext cx="3617438" cy="1590108"/>
        </p:xfrm>
        <a:graphic>
          <a:graphicData uri="http://schemas.openxmlformats.org/drawingml/2006/table">
            <a:tbl>
              <a:tblPr firstRow="1" bandRow="1">
                <a:tableStyleId>{93296810-A885-4BE3-A3E7-6D5BEEA58F35}</a:tableStyleId>
              </a:tblPr>
              <a:tblGrid>
                <a:gridCol w="3617438">
                  <a:extLst>
                    <a:ext uri="{9D8B030D-6E8A-4147-A177-3AD203B41FA5}">
                      <a16:colId xmlns:a16="http://schemas.microsoft.com/office/drawing/2014/main" val="967969510"/>
                    </a:ext>
                  </a:extLst>
                </a:gridCol>
              </a:tblGrid>
              <a:tr h="467996">
                <a:tc>
                  <a:txBody>
                    <a:bodyPr/>
                    <a:lstStyle/>
                    <a:p>
                      <a:pPr algn="ctr"/>
                      <a:r>
                        <a:rPr lang="en-US" sz="1400"/>
                        <a:t>Types of Models:</a:t>
                      </a:r>
                    </a:p>
                  </a:txBody>
                  <a:tcPr/>
                </a:tc>
                <a:extLst>
                  <a:ext uri="{0D108BD9-81ED-4DB2-BD59-A6C34878D82A}">
                    <a16:rowId xmlns:a16="http://schemas.microsoft.com/office/drawing/2014/main" val="2931717247"/>
                  </a:ext>
                </a:extLst>
              </a:tr>
              <a:tr h="1122112">
                <a:tc>
                  <a:txBody>
                    <a:bodyPr/>
                    <a:lstStyle/>
                    <a:p>
                      <a:pPr marL="171450" indent="-171450">
                        <a:buFont typeface="Arial" panose="020B0604020202020204" pitchFamily="34" charset="0"/>
                        <a:buChar char="•"/>
                      </a:pPr>
                      <a:r>
                        <a:rPr lang="en-US" sz="1400"/>
                        <a:t>Multi-Class Logistical Regression</a:t>
                      </a:r>
                    </a:p>
                    <a:p>
                      <a:pPr marL="171450" indent="-171450">
                        <a:buFont typeface="Arial" panose="020B0604020202020204" pitchFamily="34" charset="0"/>
                        <a:buChar char="•"/>
                      </a:pPr>
                      <a:r>
                        <a:rPr lang="en-US" sz="1400"/>
                        <a:t>Neural Networks</a:t>
                      </a:r>
                    </a:p>
                    <a:p>
                      <a:pPr marL="171450" indent="-171450">
                        <a:buFont typeface="Arial" panose="020B0604020202020204" pitchFamily="34" charset="0"/>
                        <a:buChar char="•"/>
                      </a:pPr>
                      <a:r>
                        <a:rPr lang="en-US" sz="1400"/>
                        <a:t>Decision Trees</a:t>
                      </a:r>
                    </a:p>
                  </a:txBody>
                  <a:tcPr/>
                </a:tc>
                <a:extLst>
                  <a:ext uri="{0D108BD9-81ED-4DB2-BD59-A6C34878D82A}">
                    <a16:rowId xmlns:a16="http://schemas.microsoft.com/office/drawing/2014/main" val="2000962486"/>
                  </a:ext>
                </a:extLst>
              </a:tr>
            </a:tbl>
          </a:graphicData>
        </a:graphic>
      </p:graphicFrame>
      <p:graphicFrame>
        <p:nvGraphicFramePr>
          <p:cNvPr id="47" name="Table 44">
            <a:extLst>
              <a:ext uri="{FF2B5EF4-FFF2-40B4-BE49-F238E27FC236}">
                <a16:creationId xmlns:a16="http://schemas.microsoft.com/office/drawing/2014/main" id="{640B7F22-D29D-4553-9AF3-0200E72DE684}"/>
              </a:ext>
            </a:extLst>
          </p:cNvPr>
          <p:cNvGraphicFramePr>
            <a:graphicFrameLocks noGrp="1"/>
          </p:cNvGraphicFramePr>
          <p:nvPr>
            <p:extLst>
              <p:ext uri="{D42A27DB-BD31-4B8C-83A1-F6EECF244321}">
                <p14:modId xmlns:p14="http://schemas.microsoft.com/office/powerpoint/2010/main" val="4111599242"/>
              </p:ext>
            </p:extLst>
          </p:nvPr>
        </p:nvGraphicFramePr>
        <p:xfrm>
          <a:off x="199687" y="2289952"/>
          <a:ext cx="4686003" cy="2036757"/>
        </p:xfrm>
        <a:graphic>
          <a:graphicData uri="http://schemas.openxmlformats.org/drawingml/2006/table">
            <a:tbl>
              <a:tblPr firstRow="1" bandRow="1">
                <a:tableStyleId>{93296810-A885-4BE3-A3E7-6D5BEEA58F35}</a:tableStyleId>
              </a:tblPr>
              <a:tblGrid>
                <a:gridCol w="2222638">
                  <a:extLst>
                    <a:ext uri="{9D8B030D-6E8A-4147-A177-3AD203B41FA5}">
                      <a16:colId xmlns:a16="http://schemas.microsoft.com/office/drawing/2014/main" val="967969510"/>
                    </a:ext>
                  </a:extLst>
                </a:gridCol>
                <a:gridCol w="2463365">
                  <a:extLst>
                    <a:ext uri="{9D8B030D-6E8A-4147-A177-3AD203B41FA5}">
                      <a16:colId xmlns:a16="http://schemas.microsoft.com/office/drawing/2014/main" val="412780031"/>
                    </a:ext>
                  </a:extLst>
                </a:gridCol>
              </a:tblGrid>
              <a:tr h="302722">
                <a:tc gridSpan="2">
                  <a:txBody>
                    <a:bodyPr/>
                    <a:lstStyle/>
                    <a:p>
                      <a:pPr algn="ctr"/>
                      <a:r>
                        <a:rPr lang="en-US" sz="1400"/>
                        <a:t>Data from Twitter</a:t>
                      </a:r>
                    </a:p>
                  </a:txBody>
                  <a:tcPr/>
                </a:tc>
                <a:tc hMerge="1">
                  <a:txBody>
                    <a:bodyPr/>
                    <a:lstStyle/>
                    <a:p>
                      <a:r>
                        <a:rPr lang="en-US"/>
                        <a:t>Used for Financial Analysis</a:t>
                      </a:r>
                    </a:p>
                  </a:txBody>
                  <a:tcPr/>
                </a:tc>
                <a:extLst>
                  <a:ext uri="{0D108BD9-81ED-4DB2-BD59-A6C34878D82A}">
                    <a16:rowId xmlns:a16="http://schemas.microsoft.com/office/drawing/2014/main" val="2931717247"/>
                  </a:ext>
                </a:extLst>
              </a:tr>
              <a:tr h="665989">
                <a:tc>
                  <a:txBody>
                    <a:bodyPr/>
                    <a:lstStyle/>
                    <a:p>
                      <a:pPr algn="ctr"/>
                      <a:r>
                        <a:rPr lang="en-US" sz="1400"/>
                        <a:t>Source: Kaggle</a:t>
                      </a:r>
                    </a:p>
                  </a:txBody>
                  <a:tcPr anchor="ctr"/>
                </a:tc>
                <a:tc>
                  <a:txBody>
                    <a:bodyPr/>
                    <a:lstStyle/>
                    <a:p>
                      <a:pPr marL="0" indent="0">
                        <a:buFont typeface="Arial" panose="020B0604020202020204" pitchFamily="34" charset="0"/>
                        <a:buNone/>
                      </a:pPr>
                      <a:r>
                        <a:rPr lang="en-US" sz="1400"/>
                        <a:t>Already tagged as:</a:t>
                      </a:r>
                    </a:p>
                    <a:p>
                      <a:pPr marL="171450" indent="-171450">
                        <a:buFontTx/>
                        <a:buChar char="-"/>
                      </a:pPr>
                      <a:r>
                        <a:rPr lang="en-US" sz="1400"/>
                        <a:t>Positive</a:t>
                      </a:r>
                    </a:p>
                    <a:p>
                      <a:pPr marL="171450" indent="-171450">
                        <a:buFontTx/>
                        <a:buChar char="-"/>
                      </a:pPr>
                      <a:r>
                        <a:rPr lang="en-US" sz="1400"/>
                        <a:t>Neutral</a:t>
                      </a:r>
                    </a:p>
                    <a:p>
                      <a:pPr marL="171450" indent="-171450">
                        <a:buFontTx/>
                        <a:buChar char="-"/>
                      </a:pPr>
                      <a:r>
                        <a:rPr lang="en-US" sz="1400"/>
                        <a:t>Negative</a:t>
                      </a:r>
                    </a:p>
                  </a:txBody>
                  <a:tcPr/>
                </a:tc>
                <a:extLst>
                  <a:ext uri="{0D108BD9-81ED-4DB2-BD59-A6C34878D82A}">
                    <a16:rowId xmlns:a16="http://schemas.microsoft.com/office/drawing/2014/main" val="2000962486"/>
                  </a:ext>
                </a:extLst>
              </a:tr>
              <a:tr h="787077">
                <a:tc gridSpan="2">
                  <a:txBody>
                    <a:bodyPr/>
                    <a:lstStyle/>
                    <a:p>
                      <a:pPr marL="0" indent="0">
                        <a:buFont typeface="Arial" panose="020B0604020202020204" pitchFamily="34" charset="0"/>
                        <a:buNone/>
                      </a:pPr>
                      <a:r>
                        <a:rPr lang="en-US" sz="1400"/>
                        <a:t>Overview:</a:t>
                      </a:r>
                    </a:p>
                    <a:p>
                      <a:pPr marL="0" indent="0" algn="l">
                        <a:buFont typeface="Arial" panose="020B0604020202020204" pitchFamily="34" charset="0"/>
                        <a:buNone/>
                      </a:pPr>
                      <a:r>
                        <a:rPr lang="en-US" sz="1400"/>
                        <a:t>The dataset already tagged with sentiment about videogames </a:t>
                      </a:r>
                    </a:p>
                  </a:txBody>
                  <a:tcPr/>
                </a:tc>
                <a:tc hMerge="1">
                  <a:txBody>
                    <a:bodyPr/>
                    <a:lstStyle/>
                    <a:p>
                      <a:pPr marL="0" indent="0">
                        <a:buFont typeface="Arial" panose="020B0604020202020204" pitchFamily="34" charset="0"/>
                        <a:buNone/>
                      </a:pPr>
                      <a:r>
                        <a:rPr lang="en-US" sz="1100"/>
                        <a:t>Limited number of box office observations, primary purpose of data is not financial</a:t>
                      </a:r>
                    </a:p>
                  </a:txBody>
                  <a:tcPr/>
                </a:tc>
                <a:extLst>
                  <a:ext uri="{0D108BD9-81ED-4DB2-BD59-A6C34878D82A}">
                    <a16:rowId xmlns:a16="http://schemas.microsoft.com/office/drawing/2014/main" val="2355164477"/>
                  </a:ext>
                </a:extLst>
              </a:tr>
            </a:tbl>
          </a:graphicData>
        </a:graphic>
      </p:graphicFrame>
      <p:sp>
        <p:nvSpPr>
          <p:cNvPr id="11" name="TextBox 10">
            <a:extLst>
              <a:ext uri="{FF2B5EF4-FFF2-40B4-BE49-F238E27FC236}">
                <a16:creationId xmlns:a16="http://schemas.microsoft.com/office/drawing/2014/main" id="{2C29C8C4-E3F8-D371-C799-F15362C22DA3}"/>
              </a:ext>
            </a:extLst>
          </p:cNvPr>
          <p:cNvSpPr txBox="1"/>
          <p:nvPr/>
        </p:nvSpPr>
        <p:spPr>
          <a:xfrm>
            <a:off x="7187754" y="1044162"/>
            <a:ext cx="3958540" cy="400110"/>
          </a:xfrm>
          <a:prstGeom prst="rect">
            <a:avLst/>
          </a:prstGeom>
          <a:noFill/>
        </p:spPr>
        <p:txBody>
          <a:bodyPr wrap="square" rtlCol="0">
            <a:spAutoFit/>
          </a:bodyPr>
          <a:lstStyle/>
          <a:p>
            <a:r>
              <a:rPr lang="en-US" sz="2000" b="1"/>
              <a:t>Model Background</a:t>
            </a:r>
          </a:p>
        </p:txBody>
      </p:sp>
      <p:pic>
        <p:nvPicPr>
          <p:cNvPr id="6" name="Picture 6" descr="A blue text on a black background&#10;&#10;Description automatically generated">
            <a:extLst>
              <a:ext uri="{FF2B5EF4-FFF2-40B4-BE49-F238E27FC236}">
                <a16:creationId xmlns:a16="http://schemas.microsoft.com/office/drawing/2014/main" id="{E380ED93-C846-C36A-AEBD-80D3197B2AB6}"/>
              </a:ext>
            </a:extLst>
          </p:cNvPr>
          <p:cNvPicPr>
            <a:picLocks noChangeAspect="1"/>
          </p:cNvPicPr>
          <p:nvPr/>
        </p:nvPicPr>
        <p:blipFill>
          <a:blip r:embed="rId4"/>
          <a:stretch>
            <a:fillRect/>
          </a:stretch>
        </p:blipFill>
        <p:spPr>
          <a:xfrm>
            <a:off x="732971" y="946063"/>
            <a:ext cx="1609273" cy="720444"/>
          </a:xfrm>
          <a:prstGeom prst="rect">
            <a:avLst/>
          </a:prstGeom>
        </p:spPr>
      </p:pic>
      <p:pic>
        <p:nvPicPr>
          <p:cNvPr id="7" name="Picture 7" descr="A blue bird with wings&#10;&#10;Description automatically generated">
            <a:extLst>
              <a:ext uri="{FF2B5EF4-FFF2-40B4-BE49-F238E27FC236}">
                <a16:creationId xmlns:a16="http://schemas.microsoft.com/office/drawing/2014/main" id="{B36C81CC-2A9C-A735-D712-92074DEA3335}"/>
              </a:ext>
            </a:extLst>
          </p:cNvPr>
          <p:cNvPicPr>
            <a:picLocks noChangeAspect="1"/>
          </p:cNvPicPr>
          <p:nvPr/>
        </p:nvPicPr>
        <p:blipFill>
          <a:blip r:embed="rId5"/>
          <a:stretch>
            <a:fillRect/>
          </a:stretch>
        </p:blipFill>
        <p:spPr>
          <a:xfrm>
            <a:off x="3127829" y="950686"/>
            <a:ext cx="774702" cy="756559"/>
          </a:xfrm>
          <a:prstGeom prst="rect">
            <a:avLst/>
          </a:prstGeom>
        </p:spPr>
      </p:pic>
    </p:spTree>
    <p:extLst>
      <p:ext uri="{BB962C8B-B14F-4D97-AF65-F5344CB8AC3E}">
        <p14:creationId xmlns:p14="http://schemas.microsoft.com/office/powerpoint/2010/main" val="23847907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8E6D76-CDB6-4325-ADF4-7E110B12705C}"/>
              </a:ext>
            </a:extLst>
          </p:cNvPr>
          <p:cNvSpPr>
            <a:spLocks noGrp="1"/>
          </p:cNvSpPr>
          <p:nvPr>
            <p:ph type="body" sz="quarter" idx="13"/>
          </p:nvPr>
        </p:nvSpPr>
        <p:spPr/>
        <p:txBody>
          <a:bodyPr vert="horz" lIns="0" tIns="0" rIns="0" bIns="0" rtlCol="0" anchor="t">
            <a:noAutofit/>
          </a:bodyPr>
          <a:lstStyle/>
          <a:p>
            <a:r>
              <a:rPr lang="en-US">
                <a:latin typeface="Open Sans Light"/>
                <a:ea typeface="Open Sans Light"/>
                <a:cs typeface="Open Sans Light"/>
              </a:rPr>
              <a:t>Overview of data cleaning steps &amp; techniques</a:t>
            </a:r>
            <a:endParaRPr lang="en-US"/>
          </a:p>
        </p:txBody>
      </p:sp>
      <p:sp>
        <p:nvSpPr>
          <p:cNvPr id="3" name="Title 2">
            <a:extLst>
              <a:ext uri="{FF2B5EF4-FFF2-40B4-BE49-F238E27FC236}">
                <a16:creationId xmlns:a16="http://schemas.microsoft.com/office/drawing/2014/main" id="{5CA7B8CB-9ECC-4E4F-B00B-76F08EB0A271}"/>
              </a:ext>
            </a:extLst>
          </p:cNvPr>
          <p:cNvSpPr>
            <a:spLocks noGrp="1"/>
          </p:cNvSpPr>
          <p:nvPr>
            <p:ph type="title"/>
          </p:nvPr>
        </p:nvSpPr>
        <p:spPr/>
        <p:txBody>
          <a:bodyPr/>
          <a:lstStyle/>
          <a:p>
            <a:r>
              <a:rPr lang="en-US">
                <a:latin typeface="Open Sans"/>
                <a:ea typeface="Open Sans"/>
                <a:cs typeface="Open Sans"/>
              </a:rPr>
              <a:t>Data Preparation</a:t>
            </a:r>
            <a:endParaRPr lang="en-US"/>
          </a:p>
        </p:txBody>
      </p:sp>
      <p:pic>
        <p:nvPicPr>
          <p:cNvPr id="4" name="Picture 3">
            <a:extLst>
              <a:ext uri="{FF2B5EF4-FFF2-40B4-BE49-F238E27FC236}">
                <a16:creationId xmlns:a16="http://schemas.microsoft.com/office/drawing/2014/main" id="{00C97760-6D5D-4B40-856E-DDB560AAC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85" y="6234032"/>
            <a:ext cx="1007299" cy="531193"/>
          </a:xfrm>
          <a:prstGeom prst="rect">
            <a:avLst/>
          </a:prstGeom>
        </p:spPr>
      </p:pic>
      <p:cxnSp>
        <p:nvCxnSpPr>
          <p:cNvPr id="14" name="Straight Connector 13">
            <a:extLst>
              <a:ext uri="{FF2B5EF4-FFF2-40B4-BE49-F238E27FC236}">
                <a16:creationId xmlns:a16="http://schemas.microsoft.com/office/drawing/2014/main" id="{21A59976-560A-44AB-8A23-01F5C277ED6D}"/>
              </a:ext>
            </a:extLst>
          </p:cNvPr>
          <p:cNvCxnSpPr>
            <a:cxnSpLocks/>
          </p:cNvCxnSpPr>
          <p:nvPr/>
        </p:nvCxnSpPr>
        <p:spPr>
          <a:xfrm>
            <a:off x="6293655" y="1139344"/>
            <a:ext cx="0" cy="4554868"/>
          </a:xfrm>
          <a:prstGeom prst="line">
            <a:avLst/>
          </a:prstGeom>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3F1D9CB3-59D6-4B13-9E8E-1817F7048696}"/>
              </a:ext>
            </a:extLst>
          </p:cNvPr>
          <p:cNvSpPr txBox="1"/>
          <p:nvPr/>
        </p:nvSpPr>
        <p:spPr>
          <a:xfrm>
            <a:off x="298201" y="1245417"/>
            <a:ext cx="1670009" cy="369332"/>
          </a:xfrm>
          <a:prstGeom prst="rect">
            <a:avLst/>
          </a:prstGeom>
          <a:noFill/>
        </p:spPr>
        <p:txBody>
          <a:bodyPr wrap="none" lIns="91440" tIns="45720" rIns="91440" bIns="45720" rtlCol="0" anchor="t">
            <a:spAutoFit/>
          </a:bodyPr>
          <a:lstStyle/>
          <a:p>
            <a:r>
              <a:rPr lang="en-US"/>
              <a:t>Data processing</a:t>
            </a:r>
          </a:p>
        </p:txBody>
      </p:sp>
      <p:cxnSp>
        <p:nvCxnSpPr>
          <p:cNvPr id="40" name="Straight Connector 39">
            <a:extLst>
              <a:ext uri="{FF2B5EF4-FFF2-40B4-BE49-F238E27FC236}">
                <a16:creationId xmlns:a16="http://schemas.microsoft.com/office/drawing/2014/main" id="{723353CD-6FE0-4C1A-91EC-356A6037B4A0}"/>
              </a:ext>
            </a:extLst>
          </p:cNvPr>
          <p:cNvCxnSpPr>
            <a:cxnSpLocks/>
          </p:cNvCxnSpPr>
          <p:nvPr/>
        </p:nvCxnSpPr>
        <p:spPr>
          <a:xfrm flipV="1">
            <a:off x="241441" y="1681666"/>
            <a:ext cx="6659428" cy="42427"/>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44" name="Table 44">
            <a:extLst>
              <a:ext uri="{FF2B5EF4-FFF2-40B4-BE49-F238E27FC236}">
                <a16:creationId xmlns:a16="http://schemas.microsoft.com/office/drawing/2014/main" id="{F6F0513F-1CFB-4CA6-B90A-05B99B6FBD8F}"/>
              </a:ext>
            </a:extLst>
          </p:cNvPr>
          <p:cNvGraphicFramePr>
            <a:graphicFrameLocks noGrp="1"/>
          </p:cNvGraphicFramePr>
          <p:nvPr>
            <p:extLst>
              <p:ext uri="{D42A27DB-BD31-4B8C-83A1-F6EECF244321}">
                <p14:modId xmlns:p14="http://schemas.microsoft.com/office/powerpoint/2010/main" val="633836883"/>
              </p:ext>
            </p:extLst>
          </p:nvPr>
        </p:nvGraphicFramePr>
        <p:xfrm>
          <a:off x="369597" y="1874961"/>
          <a:ext cx="5696091" cy="3899207"/>
        </p:xfrm>
        <a:graphic>
          <a:graphicData uri="http://schemas.openxmlformats.org/drawingml/2006/table">
            <a:tbl>
              <a:tblPr firstRow="1" bandRow="1">
                <a:tableStyleId>{93296810-A885-4BE3-A3E7-6D5BEEA58F35}</a:tableStyleId>
              </a:tblPr>
              <a:tblGrid>
                <a:gridCol w="5696091">
                  <a:extLst>
                    <a:ext uri="{9D8B030D-6E8A-4147-A177-3AD203B41FA5}">
                      <a16:colId xmlns:a16="http://schemas.microsoft.com/office/drawing/2014/main" val="967969510"/>
                    </a:ext>
                  </a:extLst>
                </a:gridCol>
              </a:tblGrid>
              <a:tr h="470594">
                <a:tc>
                  <a:txBody>
                    <a:bodyPr/>
                    <a:lstStyle/>
                    <a:p>
                      <a:pPr algn="ctr"/>
                      <a:r>
                        <a:rPr lang="en-US" sz="1400"/>
                        <a:t>Steps</a:t>
                      </a:r>
                    </a:p>
                  </a:txBody>
                  <a:tcPr/>
                </a:tc>
                <a:extLst>
                  <a:ext uri="{0D108BD9-81ED-4DB2-BD59-A6C34878D82A}">
                    <a16:rowId xmlns:a16="http://schemas.microsoft.com/office/drawing/2014/main" val="2931717247"/>
                  </a:ext>
                </a:extLst>
              </a:tr>
              <a:tr h="3428613">
                <a:tc>
                  <a:txBody>
                    <a:bodyPr/>
                    <a:lstStyle/>
                    <a:p>
                      <a:pPr marL="342900" indent="-342900">
                        <a:buAutoNum type="arabicPeriod"/>
                      </a:pPr>
                      <a:r>
                        <a:rPr lang="en-US" sz="1800"/>
                        <a:t>Remove of duplicates &amp; null values</a:t>
                      </a:r>
                    </a:p>
                    <a:p>
                      <a:pPr marL="342900" indent="-342900">
                        <a:buAutoNum type="arabicPeriod"/>
                      </a:pPr>
                      <a:r>
                        <a:rPr lang="en-US" sz="1800"/>
                        <a:t>Remove emojis</a:t>
                      </a:r>
                    </a:p>
                    <a:p>
                      <a:pPr marL="342900" indent="-342900">
                        <a:buAutoNum type="arabicPeriod"/>
                      </a:pPr>
                      <a:r>
                        <a:rPr lang="en-US" sz="1800"/>
                        <a:t>Remove Entities </a:t>
                      </a:r>
                    </a:p>
                    <a:p>
                      <a:pPr marL="342900" lvl="0" indent="-342900">
                        <a:buAutoNum type="arabicPeriod"/>
                      </a:pPr>
                      <a:r>
                        <a:rPr lang="en-US" sz="1800"/>
                        <a:t>Tokenization</a:t>
                      </a:r>
                    </a:p>
                    <a:p>
                      <a:pPr marL="342900" lvl="0" indent="-342900">
                        <a:buAutoNum type="arabicPeriod"/>
                      </a:pPr>
                      <a:r>
                        <a:rPr lang="en-US" sz="1800" err="1"/>
                        <a:t>Stopwords</a:t>
                      </a:r>
                    </a:p>
                    <a:p>
                      <a:pPr marL="342900" lvl="0" indent="-342900">
                        <a:buAutoNum type="arabicPeriod"/>
                      </a:pPr>
                      <a:r>
                        <a:rPr lang="en-US" sz="1800"/>
                        <a:t>Stemming &amp; Lemmatization</a:t>
                      </a:r>
                    </a:p>
                    <a:p>
                      <a:pPr marL="342900" indent="-342900">
                        <a:buAutoNum type="arabicPeriod"/>
                      </a:pPr>
                      <a:r>
                        <a:rPr lang="en-US" sz="1800"/>
                        <a:t>Calculate Document Frequency</a:t>
                      </a:r>
                    </a:p>
                    <a:p>
                      <a:pPr marL="342900" indent="-342900">
                        <a:buAutoNum type="arabicPeriod"/>
                      </a:pPr>
                      <a:r>
                        <a:rPr lang="en-US" sz="1800"/>
                        <a:t>Compute Term Frequency – Inverse Document Frequency</a:t>
                      </a:r>
                    </a:p>
                    <a:p>
                      <a:pPr marL="342900" indent="-342900">
                        <a:buAutoNum type="arabicPeriod"/>
                      </a:pPr>
                      <a:r>
                        <a:rPr lang="en-US" sz="1800"/>
                        <a:t>Vectorization</a:t>
                      </a:r>
                    </a:p>
                    <a:p>
                      <a:pPr marL="342900" indent="-342900">
                        <a:buAutoNum type="arabicPeriod"/>
                      </a:pPr>
                      <a:r>
                        <a:rPr lang="en-US" sz="1800"/>
                        <a:t>Normalization</a:t>
                      </a:r>
                    </a:p>
                    <a:p>
                      <a:endParaRPr lang="en-US" sz="1100"/>
                    </a:p>
                  </a:txBody>
                  <a:tcPr/>
                </a:tc>
                <a:extLst>
                  <a:ext uri="{0D108BD9-81ED-4DB2-BD59-A6C34878D82A}">
                    <a16:rowId xmlns:a16="http://schemas.microsoft.com/office/drawing/2014/main" val="2000962486"/>
                  </a:ext>
                </a:extLst>
              </a:tr>
            </a:tbl>
          </a:graphicData>
        </a:graphic>
      </p:graphicFrame>
    </p:spTree>
    <p:extLst>
      <p:ext uri="{BB962C8B-B14F-4D97-AF65-F5344CB8AC3E}">
        <p14:creationId xmlns:p14="http://schemas.microsoft.com/office/powerpoint/2010/main" val="3735234210"/>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7" name="Text Placeholder 26">
            <a:extLst>
              <a:ext uri="{FF2B5EF4-FFF2-40B4-BE49-F238E27FC236}">
                <a16:creationId xmlns:a16="http://schemas.microsoft.com/office/drawing/2014/main" id="{8F1DEBFA-B62D-4EC1-AFD4-4A40E957281E}"/>
              </a:ext>
            </a:extLst>
          </p:cNvPr>
          <p:cNvSpPr>
            <a:spLocks noGrp="1"/>
          </p:cNvSpPr>
          <p:nvPr>
            <p:ph type="body" sz="quarter" idx="14"/>
          </p:nvPr>
        </p:nvSpPr>
        <p:spPr>
          <a:xfrm>
            <a:off x="914721" y="1353312"/>
            <a:ext cx="5214950" cy="1813418"/>
          </a:xfrm>
        </p:spPr>
        <p:txBody>
          <a:bodyPr vert="horz" lIns="0" tIns="0" rIns="0" bIns="0" rtlCol="0" anchor="t">
            <a:noAutofit/>
          </a:bodyPr>
          <a:lstStyle/>
          <a:p>
            <a:pPr marL="285750" indent="-285750">
              <a:buChar char="•"/>
            </a:pPr>
            <a:endParaRPr lang="en-US" sz="1800">
              <a:cs typeface="Calibri"/>
            </a:endParaRPr>
          </a:p>
          <a:p>
            <a:pPr marL="285750" indent="-285750">
              <a:buChar char="•"/>
            </a:pPr>
            <a:endParaRPr lang="en-US" sz="600">
              <a:cs typeface="Calibri"/>
            </a:endParaRPr>
          </a:p>
          <a:p>
            <a:pPr marL="285750" indent="-285750"/>
            <a:endParaRPr lang="en-US" sz="600">
              <a:cs typeface="Calibri"/>
            </a:endParaRPr>
          </a:p>
          <a:p>
            <a:pPr marL="285750" indent="-285750">
              <a:buChar char="•"/>
            </a:pPr>
            <a:r>
              <a:rPr lang="en-US" sz="1800">
                <a:cs typeface="Calibri"/>
              </a:rPr>
              <a:t>INSERT VISUAL METRICS TO COMPARE</a:t>
            </a:r>
          </a:p>
        </p:txBody>
      </p:sp>
      <p:sp>
        <p:nvSpPr>
          <p:cNvPr id="6" name="Text Placeholder 5">
            <a:extLst>
              <a:ext uri="{FF2B5EF4-FFF2-40B4-BE49-F238E27FC236}">
                <a16:creationId xmlns:a16="http://schemas.microsoft.com/office/drawing/2014/main" id="{852D83E3-08A1-C2AF-5F54-2BBADDB01F9D}"/>
              </a:ext>
            </a:extLst>
          </p:cNvPr>
          <p:cNvSpPr>
            <a:spLocks noGrp="1"/>
          </p:cNvSpPr>
          <p:nvPr>
            <p:ph type="body" sz="quarter" idx="15"/>
          </p:nvPr>
        </p:nvSpPr>
        <p:spPr/>
        <p:txBody>
          <a:bodyPr vert="horz" lIns="0" tIns="0" rIns="0" bIns="0" rtlCol="0" anchor="t">
            <a:noAutofit/>
          </a:bodyPr>
          <a:lstStyle/>
          <a:p>
            <a:r>
              <a:rPr lang="en-US" sz="1400"/>
              <a:t>Main Model</a:t>
            </a:r>
          </a:p>
        </p:txBody>
      </p:sp>
      <p:sp>
        <p:nvSpPr>
          <p:cNvPr id="8" name="Text Placeholder 1">
            <a:extLst>
              <a:ext uri="{FF2B5EF4-FFF2-40B4-BE49-F238E27FC236}">
                <a16:creationId xmlns:a16="http://schemas.microsoft.com/office/drawing/2014/main" id="{781C351C-99FA-F484-E517-EBA13AF724EC}"/>
              </a:ext>
            </a:extLst>
          </p:cNvPr>
          <p:cNvSpPr txBox="1">
            <a:spLocks/>
          </p:cNvSpPr>
          <p:nvPr/>
        </p:nvSpPr>
        <p:spPr>
          <a:xfrm>
            <a:off x="912205" y="693096"/>
            <a:ext cx="8716389" cy="55023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solidFill>
                  <a:schemeClr val="accent6"/>
                </a:solidFill>
                <a:latin typeface="Open Sans Light"/>
                <a:ea typeface="Open Sans Light"/>
                <a:cs typeface="Open Sans Light"/>
              </a:rPr>
              <a:t>Neural Network </a:t>
            </a:r>
            <a:r>
              <a:rPr lang="en-US" sz="4000" b="1" err="1">
                <a:solidFill>
                  <a:schemeClr val="accent6"/>
                </a:solidFill>
                <a:latin typeface="Open Sans Light"/>
                <a:ea typeface="Open Sans Light"/>
                <a:cs typeface="Open Sans Light"/>
              </a:rPr>
              <a:t>v.s</a:t>
            </a:r>
            <a:r>
              <a:rPr lang="en-US" sz="4000" b="1">
                <a:solidFill>
                  <a:schemeClr val="accent6"/>
                </a:solidFill>
                <a:latin typeface="Open Sans Light"/>
                <a:ea typeface="Open Sans Light"/>
                <a:cs typeface="Open Sans Light"/>
              </a:rPr>
              <a:t>. Baseline</a:t>
            </a:r>
          </a:p>
        </p:txBody>
      </p:sp>
    </p:spTree>
    <p:extLst>
      <p:ext uri="{BB962C8B-B14F-4D97-AF65-F5344CB8AC3E}">
        <p14:creationId xmlns:p14="http://schemas.microsoft.com/office/powerpoint/2010/main" val="1883445956"/>
      </p:ext>
    </p:extLst>
  </p:cSld>
  <p:clrMapOvr>
    <a:masterClrMapping/>
  </p:clrMapOvr>
  <p:extLst>
    <p:ext uri="{6950BFC3-D8DA-4A85-94F7-54DA5524770B}">
      <p188:commentRel xmlns:p188="http://schemas.microsoft.com/office/powerpoint/2018/8/main" r:id="rId5"/>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6" name="Text Placeholder 5">
            <a:extLst>
              <a:ext uri="{FF2B5EF4-FFF2-40B4-BE49-F238E27FC236}">
                <a16:creationId xmlns:a16="http://schemas.microsoft.com/office/drawing/2014/main" id="{852D83E3-08A1-C2AF-5F54-2BBADDB01F9D}"/>
              </a:ext>
            </a:extLst>
          </p:cNvPr>
          <p:cNvSpPr>
            <a:spLocks noGrp="1"/>
          </p:cNvSpPr>
          <p:nvPr>
            <p:ph type="body" sz="quarter" idx="15"/>
          </p:nvPr>
        </p:nvSpPr>
        <p:spPr/>
        <p:txBody>
          <a:bodyPr vert="horz" lIns="0" tIns="0" rIns="0" bIns="0" rtlCol="0" anchor="t">
            <a:noAutofit/>
          </a:bodyPr>
          <a:lstStyle/>
          <a:p>
            <a:r>
              <a:rPr lang="en-US" sz="1400"/>
              <a:t>Main Model</a:t>
            </a:r>
          </a:p>
        </p:txBody>
      </p:sp>
      <p:sp>
        <p:nvSpPr>
          <p:cNvPr id="8" name="Text Placeholder 1">
            <a:extLst>
              <a:ext uri="{FF2B5EF4-FFF2-40B4-BE49-F238E27FC236}">
                <a16:creationId xmlns:a16="http://schemas.microsoft.com/office/drawing/2014/main" id="{781C351C-99FA-F484-E517-EBA13AF724EC}"/>
              </a:ext>
            </a:extLst>
          </p:cNvPr>
          <p:cNvSpPr txBox="1">
            <a:spLocks/>
          </p:cNvSpPr>
          <p:nvPr/>
        </p:nvSpPr>
        <p:spPr>
          <a:xfrm>
            <a:off x="912205" y="693096"/>
            <a:ext cx="8716389" cy="55023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solidFill>
                  <a:schemeClr val="accent6"/>
                </a:solidFill>
                <a:latin typeface="Open Sans Light"/>
                <a:ea typeface="Open Sans Light"/>
                <a:cs typeface="Open Sans Light"/>
              </a:rPr>
              <a:t>Useful metrics Takeaways</a:t>
            </a:r>
            <a:endParaRPr lang="en-US">
              <a:solidFill>
                <a:schemeClr val="accent6"/>
              </a:solidFill>
            </a:endParaRPr>
          </a:p>
        </p:txBody>
      </p:sp>
      <p:sp>
        <p:nvSpPr>
          <p:cNvPr id="5" name="Text Placeholder 4">
            <a:extLst>
              <a:ext uri="{FF2B5EF4-FFF2-40B4-BE49-F238E27FC236}">
                <a16:creationId xmlns:a16="http://schemas.microsoft.com/office/drawing/2014/main" id="{DB46359C-8B9D-3ABF-57EE-98DB44C6354C}"/>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074207780"/>
      </p:ext>
    </p:extLst>
  </p:cSld>
  <p:clrMapOvr>
    <a:masterClrMapping/>
  </p:clrMapOvr>
  <p:extLst>
    <p:ext uri="{6950BFC3-D8DA-4A85-94F7-54DA5524770B}">
      <p188:commentRel xmlns:p188="http://schemas.microsoft.com/office/powerpoint/2018/8/main" r:id="rId5"/>
    </p:ext>
  </p:extLs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ANY5pWnCRtmT2KCnsjuOk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eV5MqNffSKG78QIkPg_4O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mLj4f_QSDCGNHHb8.P1x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4604E68C5C1B43B7CC60FA8D92F7FA" ma:contentTypeVersion="3" ma:contentTypeDescription="Create a new document." ma:contentTypeScope="" ma:versionID="10dfc3b770b077041bc1b84ec01cceda">
  <xsd:schema xmlns:xsd="http://www.w3.org/2001/XMLSchema" xmlns:xs="http://www.w3.org/2001/XMLSchema" xmlns:p="http://schemas.microsoft.com/office/2006/metadata/properties" xmlns:ns2="44420de4-e7bf-4be6-bfa4-2198e1669200" targetNamespace="http://schemas.microsoft.com/office/2006/metadata/properties" ma:root="true" ma:fieldsID="ab6a449d59025b84424e927852998da7" ns2:_="">
    <xsd:import namespace="44420de4-e7bf-4be6-bfa4-2198e1669200"/>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420de4-e7bf-4be6-bfa4-2198e16692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DDD1AB-8DE9-4E0D-91D3-010224B872D3}">
  <ds:schemaRefs>
    <ds:schemaRef ds:uri="44420de4-e7bf-4be6-bfa4-2198e16692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A58816-2A64-4EA1-8652-6425F24C1896}">
  <ds:schemaRefs>
    <ds:schemaRef ds:uri="http://schemas.microsoft.com/sharepoint/v3/contenttype/forms"/>
  </ds:schemaRefs>
</ds:datastoreItem>
</file>

<file path=customXml/itemProps3.xml><?xml version="1.0" encoding="utf-8"?>
<ds:datastoreItem xmlns:ds="http://schemas.openxmlformats.org/officeDocument/2006/customXml" ds:itemID="{65905F61-5382-483C-9AFE-9EB741301B49}">
  <ds:schemaRefs>
    <ds:schemaRef ds:uri="44420de4-e7bf-4be6-bfa4-2198e166920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1664</Words>
  <Application>Microsoft Office PowerPoint</Application>
  <PresentationFormat>Widescreen</PresentationFormat>
  <Paragraphs>262</Paragraphs>
  <Slides>16</Slides>
  <Notes>14</Notes>
  <HiddenSlides>1</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30" baseType="lpstr">
      <vt:lpstr>Arial</vt:lpstr>
      <vt:lpstr>Arial,Sans-Serif</vt:lpstr>
      <vt:lpstr>Calibri</vt:lpstr>
      <vt:lpstr>Calibri Light</vt:lpstr>
      <vt:lpstr>Chronicle Display Black</vt:lpstr>
      <vt:lpstr>Open Sans</vt:lpstr>
      <vt:lpstr>Open Sans Light</vt:lpstr>
      <vt:lpstr>Open Sans SemiBold</vt:lpstr>
      <vt:lpstr>Verdana</vt:lpstr>
      <vt:lpstr>Wingdings</vt:lpstr>
      <vt:lpstr>Wingdings 2</vt:lpstr>
      <vt:lpstr>Office Theme</vt:lpstr>
      <vt:lpstr>Deloitte Consulting Scrapbook</vt:lpstr>
      <vt:lpstr>think-cell Slide</vt:lpstr>
      <vt:lpstr>Using Sentiment Analysis to Improve Videogame Developers Ability to Thrive in the Current Market</vt:lpstr>
      <vt:lpstr>Elevator Pitch</vt:lpstr>
      <vt:lpstr>Agenda</vt:lpstr>
      <vt:lpstr>Meet the team</vt:lpstr>
      <vt:lpstr>Business Understanding</vt:lpstr>
      <vt:lpstr>Data Understanding &amp; Models</vt:lpstr>
      <vt:lpstr>Data Preparation</vt:lpstr>
      <vt:lpstr>PowerPoint Presentation</vt:lpstr>
      <vt:lpstr>PowerPoint Presentation</vt:lpstr>
      <vt:lpstr>Next Steps</vt:lpstr>
      <vt:lpstr>Recommendations</vt:lpstr>
      <vt:lpstr>Multi-Class Logistic Regression</vt:lpstr>
      <vt:lpstr>Final Model / Analysis</vt:lpstr>
      <vt:lpstr>PowerPoint Presentation</vt:lpstr>
      <vt:lpstr>Conclusion </vt:lpstr>
      <vt:lpstr>Rubric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Steele, Landon</dc:creator>
  <cp:lastModifiedBy>Steele, Landon</cp:lastModifiedBy>
  <cp:revision>1</cp:revision>
  <dcterms:created xsi:type="dcterms:W3CDTF">2023-07-19T15:01:01Z</dcterms:created>
  <dcterms:modified xsi:type="dcterms:W3CDTF">2023-08-04T00:50:11Z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2023-07-19T15:01:02Z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cac545dd-f790-4517-a8b2-2dceda0ea786</vt:lpwstr>
  </property>
  <property fmtid="{D5CDD505-2E9C-101B-9397-08002B2CF9AE}" pid="8" name="MSIP_Label_ea60d57e-af5b-4752-ac57-3e4f28ca11dc_ContentBits">
    <vt:lpwstr>0</vt:lpwstr>
  </property>
  <property fmtid="{D5CDD505-2E9C-101B-9397-08002B2CF9AE}" pid="9" name="ContentTypeId">
    <vt:lpwstr>0x010100A24604E68C5C1B43B7CC60FA8D92F7FA</vt:lpwstr>
  </property>
</Properties>
</file>